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comment1.xml" ContentType="application/vnd.openxmlformats-officedocument.presentationml.comments+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256" r:id="rId2"/>
    <p:sldId id="262" r:id="rId3"/>
    <p:sldId id="263" r:id="rId4"/>
    <p:sldId id="264" r:id="rId5"/>
    <p:sldId id="259" r:id="rId6"/>
    <p:sldId id="261" r:id="rId7"/>
    <p:sldId id="5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shni Arora" initials="RA" lastIdx="6" clrIdx="0">
    <p:extLst>
      <p:ext uri="{19B8F6BF-5375-455C-9EA6-DF929625EA0E}">
        <p15:presenceInfo xmlns:p15="http://schemas.microsoft.com/office/powerpoint/2012/main" userId="S-1-5-21-861567501-2052111302-725345543-1470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4C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975" autoAdjust="0"/>
  </p:normalViewPr>
  <p:slideViewPr>
    <p:cSldViewPr>
      <p:cViewPr varScale="1">
        <p:scale>
          <a:sx n="69" d="100"/>
          <a:sy n="69" d="100"/>
        </p:scale>
        <p:origin x="1425" y="42"/>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4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7-31T10:58:08.933" idx="6">
    <p:pos x="10" y="10"/>
    <p:text>Do we need to modify the header for this slide and the ones following it to indicate that this is "planned" or "future state" goals? (since this has not been vetted with Susan/Tim yet)</p:text>
    <p:extLst>
      <p:ext uri="{C676402C-5697-4E1C-873F-D02D1690AC5C}">
        <p15:threadingInfo xmlns:p15="http://schemas.microsoft.com/office/powerpoint/2012/main" timeZoneBias="30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B02007-8BB5-434A-9E42-9CD5FF8CA22C}"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6FC5440C-DFB4-4602-A4E3-FDB5E0DB9FF5}">
      <dgm:prSet phldrT="[Text]"/>
      <dgm:spPr/>
      <dgm:t>
        <a:bodyPr/>
        <a:lstStyle/>
        <a:p>
          <a:r>
            <a:rPr lang="en-US" dirty="0">
              <a:latin typeface="Arial" panose="020B0604020202020204" pitchFamily="34" charset="0"/>
              <a:cs typeface="Arial" panose="020B0604020202020204" pitchFamily="34" charset="0"/>
            </a:rPr>
            <a:t>2013</a:t>
          </a:r>
        </a:p>
      </dgm:t>
    </dgm:pt>
    <dgm:pt modelId="{D63171FE-98C0-44D5-B30D-93F7A43C0896}" type="parTrans" cxnId="{874AD942-F789-4044-B0E5-DF50B2208A77}">
      <dgm:prSet/>
      <dgm:spPr/>
      <dgm:t>
        <a:bodyPr/>
        <a:lstStyle/>
        <a:p>
          <a:endParaRPr lang="en-US">
            <a:latin typeface="Arial" panose="020B0604020202020204" pitchFamily="34" charset="0"/>
            <a:cs typeface="Arial" panose="020B0604020202020204" pitchFamily="34" charset="0"/>
          </a:endParaRPr>
        </a:p>
      </dgm:t>
    </dgm:pt>
    <dgm:pt modelId="{7495DEEF-6DC2-468E-83B5-19D23F894DEA}" type="sibTrans" cxnId="{874AD942-F789-4044-B0E5-DF50B2208A77}">
      <dgm:prSet/>
      <dgm:spPr/>
      <dgm:t>
        <a:bodyPr/>
        <a:lstStyle/>
        <a:p>
          <a:endParaRPr lang="en-US">
            <a:latin typeface="Arial" panose="020B0604020202020204" pitchFamily="34" charset="0"/>
            <a:cs typeface="Arial" panose="020B0604020202020204" pitchFamily="34" charset="0"/>
          </a:endParaRPr>
        </a:p>
      </dgm:t>
    </dgm:pt>
    <dgm:pt modelId="{4B32CB7D-2B8F-41CC-B336-14657E4AD092}">
      <dgm:prSet phldrT="[Text]"/>
      <dgm:spPr/>
      <dgm:t>
        <a:bodyPr/>
        <a:lstStyle/>
        <a:p>
          <a:r>
            <a:rPr lang="en-US" dirty="0">
              <a:latin typeface="Arial" panose="020B0604020202020204" pitchFamily="34" charset="0"/>
              <a:cs typeface="Arial" panose="020B0604020202020204" pitchFamily="34" charset="0"/>
            </a:rPr>
            <a:t>State transitions almost all Medicaid Fee-For-Service populations and services into a managed care program, KanCare</a:t>
          </a:r>
        </a:p>
      </dgm:t>
    </dgm:pt>
    <dgm:pt modelId="{98DDF8E6-7D0F-4AE4-841A-8A7BE8F2FECD}" type="parTrans" cxnId="{4127131A-FD8B-4450-925B-9D2F1DF41D7D}">
      <dgm:prSet/>
      <dgm:spPr/>
      <dgm:t>
        <a:bodyPr/>
        <a:lstStyle/>
        <a:p>
          <a:endParaRPr lang="en-US">
            <a:latin typeface="Arial" panose="020B0604020202020204" pitchFamily="34" charset="0"/>
            <a:cs typeface="Arial" panose="020B0604020202020204" pitchFamily="34" charset="0"/>
          </a:endParaRPr>
        </a:p>
      </dgm:t>
    </dgm:pt>
    <dgm:pt modelId="{5996A7BF-E774-4EDF-8EF6-61B6C021AAAD}" type="sibTrans" cxnId="{4127131A-FD8B-4450-925B-9D2F1DF41D7D}">
      <dgm:prSet/>
      <dgm:spPr/>
      <dgm:t>
        <a:bodyPr/>
        <a:lstStyle/>
        <a:p>
          <a:endParaRPr lang="en-US">
            <a:latin typeface="Arial" panose="020B0604020202020204" pitchFamily="34" charset="0"/>
            <a:cs typeface="Arial" panose="020B0604020202020204" pitchFamily="34" charset="0"/>
          </a:endParaRPr>
        </a:p>
      </dgm:t>
    </dgm:pt>
    <dgm:pt modelId="{7C74CE79-EF1D-45CB-A6E6-241D0154B543}">
      <dgm:prSet phldrT="[Text]"/>
      <dgm:spPr/>
      <dgm:t>
        <a:bodyPr/>
        <a:lstStyle/>
        <a:p>
          <a:r>
            <a:rPr lang="en-US" dirty="0">
              <a:latin typeface="Arial" panose="020B0604020202020204" pitchFamily="34" charset="0"/>
              <a:cs typeface="Arial" panose="020B0604020202020204" pitchFamily="34" charset="0"/>
            </a:rPr>
            <a:t>2014</a:t>
          </a:r>
        </a:p>
      </dgm:t>
    </dgm:pt>
    <dgm:pt modelId="{22413CDB-65D8-47B1-B06A-9E9AE5F42055}" type="parTrans" cxnId="{DE4C92DA-76B7-4188-BB77-2FA3EAC941C8}">
      <dgm:prSet/>
      <dgm:spPr/>
      <dgm:t>
        <a:bodyPr/>
        <a:lstStyle/>
        <a:p>
          <a:endParaRPr lang="en-US">
            <a:latin typeface="Arial" panose="020B0604020202020204" pitchFamily="34" charset="0"/>
            <a:cs typeface="Arial" panose="020B0604020202020204" pitchFamily="34" charset="0"/>
          </a:endParaRPr>
        </a:p>
      </dgm:t>
    </dgm:pt>
    <dgm:pt modelId="{0CE736B3-3DAA-4CE6-9FFC-FAC3C554A1DB}" type="sibTrans" cxnId="{DE4C92DA-76B7-4188-BB77-2FA3EAC941C8}">
      <dgm:prSet/>
      <dgm:spPr/>
      <dgm:t>
        <a:bodyPr/>
        <a:lstStyle/>
        <a:p>
          <a:endParaRPr lang="en-US">
            <a:latin typeface="Arial" panose="020B0604020202020204" pitchFamily="34" charset="0"/>
            <a:cs typeface="Arial" panose="020B0604020202020204" pitchFamily="34" charset="0"/>
          </a:endParaRPr>
        </a:p>
      </dgm:t>
    </dgm:pt>
    <dgm:pt modelId="{988B8176-6623-43D3-BA08-0798AFD30934}">
      <dgm:prSet phldrT="[Text]"/>
      <dgm:spPr/>
      <dgm:t>
        <a:bodyPr/>
        <a:lstStyle/>
        <a:p>
          <a:r>
            <a:rPr lang="en-US" dirty="0">
              <a:latin typeface="Arial" panose="020B0604020202020204" pitchFamily="34" charset="0"/>
              <a:cs typeface="Arial" panose="020B0604020202020204" pitchFamily="34" charset="0"/>
            </a:rPr>
            <a:t>I/DD Waiver services included in KanCare as of February 2014</a:t>
          </a:r>
        </a:p>
      </dgm:t>
    </dgm:pt>
    <dgm:pt modelId="{F7F5CD8D-867D-457C-97A2-139E55F8E2C5}" type="parTrans" cxnId="{D8E7B6C6-D9F9-4CDE-8968-DB551DFF5C81}">
      <dgm:prSet/>
      <dgm:spPr/>
      <dgm:t>
        <a:bodyPr/>
        <a:lstStyle/>
        <a:p>
          <a:endParaRPr lang="en-US">
            <a:latin typeface="Arial" panose="020B0604020202020204" pitchFamily="34" charset="0"/>
            <a:cs typeface="Arial" panose="020B0604020202020204" pitchFamily="34" charset="0"/>
          </a:endParaRPr>
        </a:p>
      </dgm:t>
    </dgm:pt>
    <dgm:pt modelId="{DD05B8F4-98EB-462A-AAC9-DBBA17D041AD}" type="sibTrans" cxnId="{D8E7B6C6-D9F9-4CDE-8968-DB551DFF5C81}">
      <dgm:prSet/>
      <dgm:spPr/>
      <dgm:t>
        <a:bodyPr/>
        <a:lstStyle/>
        <a:p>
          <a:endParaRPr lang="en-US">
            <a:latin typeface="Arial" panose="020B0604020202020204" pitchFamily="34" charset="0"/>
            <a:cs typeface="Arial" panose="020B0604020202020204" pitchFamily="34" charset="0"/>
          </a:endParaRPr>
        </a:p>
      </dgm:t>
    </dgm:pt>
    <dgm:pt modelId="{929EE4D5-50DE-456D-804C-9DCEA67BFF92}">
      <dgm:prSet phldrT="[Text]"/>
      <dgm:spPr/>
      <dgm:t>
        <a:bodyPr/>
        <a:lstStyle/>
        <a:p>
          <a:r>
            <a:rPr lang="en-US" dirty="0">
              <a:latin typeface="Arial" panose="020B0604020202020204" pitchFamily="34" charset="0"/>
              <a:cs typeface="Arial" panose="020B0604020202020204" pitchFamily="34" charset="0"/>
            </a:rPr>
            <a:t>2017-18</a:t>
          </a:r>
        </a:p>
      </dgm:t>
    </dgm:pt>
    <dgm:pt modelId="{8CDD2C57-9411-4A3B-AAC2-5D281B8EF744}" type="parTrans" cxnId="{3F177E1A-B306-41A3-A2FA-50E6F106A582}">
      <dgm:prSet/>
      <dgm:spPr/>
      <dgm:t>
        <a:bodyPr/>
        <a:lstStyle/>
        <a:p>
          <a:endParaRPr lang="en-US">
            <a:latin typeface="Arial" panose="020B0604020202020204" pitchFamily="34" charset="0"/>
            <a:cs typeface="Arial" panose="020B0604020202020204" pitchFamily="34" charset="0"/>
          </a:endParaRPr>
        </a:p>
      </dgm:t>
    </dgm:pt>
    <dgm:pt modelId="{3FD91DE1-782F-4716-B2DF-CEC3F7679B21}" type="sibTrans" cxnId="{3F177E1A-B306-41A3-A2FA-50E6F106A582}">
      <dgm:prSet/>
      <dgm:spPr/>
      <dgm:t>
        <a:bodyPr/>
        <a:lstStyle/>
        <a:p>
          <a:endParaRPr lang="en-US">
            <a:latin typeface="Arial" panose="020B0604020202020204" pitchFamily="34" charset="0"/>
            <a:cs typeface="Arial" panose="020B0604020202020204" pitchFamily="34" charset="0"/>
          </a:endParaRPr>
        </a:p>
      </dgm:t>
    </dgm:pt>
    <dgm:pt modelId="{68BE5479-74EC-4B8E-BAAA-58D7710DED98}">
      <dgm:prSet phldrT="[Text]"/>
      <dgm:spPr/>
      <dgm:t>
        <a:bodyPr/>
        <a:lstStyle/>
        <a:p>
          <a:r>
            <a:rPr lang="en-US" dirty="0">
              <a:latin typeface="Arial" panose="020B0604020202020204" pitchFamily="34" charset="0"/>
              <a:cs typeface="Arial" panose="020B0604020202020204" pitchFamily="34" charset="0"/>
            </a:rPr>
            <a:t>State is implementing new contracts with MCOs to deliver services, including LTSS</a:t>
          </a:r>
        </a:p>
      </dgm:t>
    </dgm:pt>
    <dgm:pt modelId="{749D94A5-34E8-402E-AD88-FC4A24400950}" type="parTrans" cxnId="{CB0E4840-969F-41FC-AC12-8090AFBC211E}">
      <dgm:prSet/>
      <dgm:spPr/>
      <dgm:t>
        <a:bodyPr/>
        <a:lstStyle/>
        <a:p>
          <a:endParaRPr lang="en-US">
            <a:latin typeface="Arial" panose="020B0604020202020204" pitchFamily="34" charset="0"/>
            <a:cs typeface="Arial" panose="020B0604020202020204" pitchFamily="34" charset="0"/>
          </a:endParaRPr>
        </a:p>
      </dgm:t>
    </dgm:pt>
    <dgm:pt modelId="{1DD9D825-FBD5-404B-A0A3-891F0207F2F1}" type="sibTrans" cxnId="{CB0E4840-969F-41FC-AC12-8090AFBC211E}">
      <dgm:prSet/>
      <dgm:spPr/>
      <dgm:t>
        <a:bodyPr/>
        <a:lstStyle/>
        <a:p>
          <a:endParaRPr lang="en-US">
            <a:latin typeface="Arial" panose="020B0604020202020204" pitchFamily="34" charset="0"/>
            <a:cs typeface="Arial" panose="020B0604020202020204" pitchFamily="34" charset="0"/>
          </a:endParaRPr>
        </a:p>
      </dgm:t>
    </dgm:pt>
    <dgm:pt modelId="{BF9F23FB-8FB1-4D70-9BDF-C6BEDE1C8FF2}">
      <dgm:prSet phldrT="[Text]"/>
      <dgm:spPr/>
      <dgm:t>
        <a:bodyPr/>
        <a:lstStyle/>
        <a:p>
          <a:r>
            <a:rPr lang="en-US" dirty="0">
              <a:latin typeface="Arial" panose="020B0604020202020204" pitchFamily="34" charset="0"/>
              <a:cs typeface="Arial" panose="020B0604020202020204" pitchFamily="34" charset="0"/>
            </a:rPr>
            <a:t>State revised KanCare Quality Strategy to include a greater focus on LTSS</a:t>
          </a:r>
        </a:p>
      </dgm:t>
    </dgm:pt>
    <dgm:pt modelId="{A9F34026-941D-4E28-B19C-D6859042931A}" type="parTrans" cxnId="{83CA6E7D-46B1-4DC6-B1C7-D121E6A8E06D}">
      <dgm:prSet/>
      <dgm:spPr/>
      <dgm:t>
        <a:bodyPr/>
        <a:lstStyle/>
        <a:p>
          <a:endParaRPr lang="en-US"/>
        </a:p>
      </dgm:t>
    </dgm:pt>
    <dgm:pt modelId="{5EF6D4C3-0F00-4A4F-9567-7BC5D9B4F322}" type="sibTrans" cxnId="{83CA6E7D-46B1-4DC6-B1C7-D121E6A8E06D}">
      <dgm:prSet/>
      <dgm:spPr/>
      <dgm:t>
        <a:bodyPr/>
        <a:lstStyle/>
        <a:p>
          <a:endParaRPr lang="en-US"/>
        </a:p>
      </dgm:t>
    </dgm:pt>
    <dgm:pt modelId="{56AFA350-6C15-42E4-A6F8-E1406B0F0E8E}" type="pres">
      <dgm:prSet presAssocID="{DCB02007-8BB5-434A-9E42-9CD5FF8CA22C}" presName="linearFlow" presStyleCnt="0">
        <dgm:presLayoutVars>
          <dgm:dir/>
          <dgm:animLvl val="lvl"/>
          <dgm:resizeHandles val="exact"/>
        </dgm:presLayoutVars>
      </dgm:prSet>
      <dgm:spPr/>
    </dgm:pt>
    <dgm:pt modelId="{61BE5371-B764-469A-94A7-DEA9A7D03682}" type="pres">
      <dgm:prSet presAssocID="{6FC5440C-DFB4-4602-A4E3-FDB5E0DB9FF5}" presName="composite" presStyleCnt="0"/>
      <dgm:spPr/>
    </dgm:pt>
    <dgm:pt modelId="{91710169-3EF8-4625-BE7C-EC3CD8A95FCF}" type="pres">
      <dgm:prSet presAssocID="{6FC5440C-DFB4-4602-A4E3-FDB5E0DB9FF5}" presName="parentText" presStyleLbl="alignNode1" presStyleIdx="0" presStyleCnt="3">
        <dgm:presLayoutVars>
          <dgm:chMax val="1"/>
          <dgm:bulletEnabled val="1"/>
        </dgm:presLayoutVars>
      </dgm:prSet>
      <dgm:spPr/>
    </dgm:pt>
    <dgm:pt modelId="{11675992-D702-49B9-8699-DDBE93138BE8}" type="pres">
      <dgm:prSet presAssocID="{6FC5440C-DFB4-4602-A4E3-FDB5E0DB9FF5}" presName="descendantText" presStyleLbl="alignAcc1" presStyleIdx="0" presStyleCnt="3">
        <dgm:presLayoutVars>
          <dgm:bulletEnabled val="1"/>
        </dgm:presLayoutVars>
      </dgm:prSet>
      <dgm:spPr/>
    </dgm:pt>
    <dgm:pt modelId="{9646FDC8-0F94-44FF-B125-DFCC1D5E8DFD}" type="pres">
      <dgm:prSet presAssocID="{7495DEEF-6DC2-468E-83B5-19D23F894DEA}" presName="sp" presStyleCnt="0"/>
      <dgm:spPr/>
    </dgm:pt>
    <dgm:pt modelId="{1D588F35-10DD-424B-A1AC-2DBB722FD144}" type="pres">
      <dgm:prSet presAssocID="{7C74CE79-EF1D-45CB-A6E6-241D0154B543}" presName="composite" presStyleCnt="0"/>
      <dgm:spPr/>
    </dgm:pt>
    <dgm:pt modelId="{D5EDE7BF-4F23-4FED-A8DC-EEA676263C74}" type="pres">
      <dgm:prSet presAssocID="{7C74CE79-EF1D-45CB-A6E6-241D0154B543}" presName="parentText" presStyleLbl="alignNode1" presStyleIdx="1" presStyleCnt="3">
        <dgm:presLayoutVars>
          <dgm:chMax val="1"/>
          <dgm:bulletEnabled val="1"/>
        </dgm:presLayoutVars>
      </dgm:prSet>
      <dgm:spPr/>
    </dgm:pt>
    <dgm:pt modelId="{4C5ED024-82BA-4B99-8851-C83631372EC9}" type="pres">
      <dgm:prSet presAssocID="{7C74CE79-EF1D-45CB-A6E6-241D0154B543}" presName="descendantText" presStyleLbl="alignAcc1" presStyleIdx="1" presStyleCnt="3">
        <dgm:presLayoutVars>
          <dgm:bulletEnabled val="1"/>
        </dgm:presLayoutVars>
      </dgm:prSet>
      <dgm:spPr/>
    </dgm:pt>
    <dgm:pt modelId="{D5C0A7ED-5A16-43C6-843F-690DFC27877D}" type="pres">
      <dgm:prSet presAssocID="{0CE736B3-3DAA-4CE6-9FFC-FAC3C554A1DB}" presName="sp" presStyleCnt="0"/>
      <dgm:spPr/>
    </dgm:pt>
    <dgm:pt modelId="{761A7D1C-0EF6-4413-9975-D1651E3DBDE9}" type="pres">
      <dgm:prSet presAssocID="{929EE4D5-50DE-456D-804C-9DCEA67BFF92}" presName="composite" presStyleCnt="0"/>
      <dgm:spPr/>
    </dgm:pt>
    <dgm:pt modelId="{9E2BCD53-3AEE-492A-9E79-228DCD426000}" type="pres">
      <dgm:prSet presAssocID="{929EE4D5-50DE-456D-804C-9DCEA67BFF92}" presName="parentText" presStyleLbl="alignNode1" presStyleIdx="2" presStyleCnt="3">
        <dgm:presLayoutVars>
          <dgm:chMax val="1"/>
          <dgm:bulletEnabled val="1"/>
        </dgm:presLayoutVars>
      </dgm:prSet>
      <dgm:spPr/>
    </dgm:pt>
    <dgm:pt modelId="{3E335ACA-13BC-4CD3-BE52-E01D829ACA15}" type="pres">
      <dgm:prSet presAssocID="{929EE4D5-50DE-456D-804C-9DCEA67BFF92}" presName="descendantText" presStyleLbl="alignAcc1" presStyleIdx="2" presStyleCnt="3">
        <dgm:presLayoutVars>
          <dgm:bulletEnabled val="1"/>
        </dgm:presLayoutVars>
      </dgm:prSet>
      <dgm:spPr/>
    </dgm:pt>
  </dgm:ptLst>
  <dgm:cxnLst>
    <dgm:cxn modelId="{4127131A-FD8B-4450-925B-9D2F1DF41D7D}" srcId="{6FC5440C-DFB4-4602-A4E3-FDB5E0DB9FF5}" destId="{4B32CB7D-2B8F-41CC-B336-14657E4AD092}" srcOrd="0" destOrd="0" parTransId="{98DDF8E6-7D0F-4AE4-841A-8A7BE8F2FECD}" sibTransId="{5996A7BF-E774-4EDF-8EF6-61B6C021AAAD}"/>
    <dgm:cxn modelId="{3F177E1A-B306-41A3-A2FA-50E6F106A582}" srcId="{DCB02007-8BB5-434A-9E42-9CD5FF8CA22C}" destId="{929EE4D5-50DE-456D-804C-9DCEA67BFF92}" srcOrd="2" destOrd="0" parTransId="{8CDD2C57-9411-4A3B-AAC2-5D281B8EF744}" sibTransId="{3FD91DE1-782F-4716-B2DF-CEC3F7679B21}"/>
    <dgm:cxn modelId="{70708821-1AA2-4C52-BAF8-57D01D55C022}" type="presOf" srcId="{BF9F23FB-8FB1-4D70-9BDF-C6BEDE1C8FF2}" destId="{3E335ACA-13BC-4CD3-BE52-E01D829ACA15}" srcOrd="0" destOrd="1" presId="urn:microsoft.com/office/officeart/2005/8/layout/chevron2"/>
    <dgm:cxn modelId="{E4319029-195E-4D77-8156-240A435C8890}" type="presOf" srcId="{7C74CE79-EF1D-45CB-A6E6-241D0154B543}" destId="{D5EDE7BF-4F23-4FED-A8DC-EEA676263C74}" srcOrd="0" destOrd="0" presId="urn:microsoft.com/office/officeart/2005/8/layout/chevron2"/>
    <dgm:cxn modelId="{CB0E4840-969F-41FC-AC12-8090AFBC211E}" srcId="{929EE4D5-50DE-456D-804C-9DCEA67BFF92}" destId="{68BE5479-74EC-4B8E-BAAA-58D7710DED98}" srcOrd="0" destOrd="0" parTransId="{749D94A5-34E8-402E-AD88-FC4A24400950}" sibTransId="{1DD9D825-FBD5-404B-A0A3-891F0207F2F1}"/>
    <dgm:cxn modelId="{874AD942-F789-4044-B0E5-DF50B2208A77}" srcId="{DCB02007-8BB5-434A-9E42-9CD5FF8CA22C}" destId="{6FC5440C-DFB4-4602-A4E3-FDB5E0DB9FF5}" srcOrd="0" destOrd="0" parTransId="{D63171FE-98C0-44D5-B30D-93F7A43C0896}" sibTransId="{7495DEEF-6DC2-468E-83B5-19D23F894DEA}"/>
    <dgm:cxn modelId="{B9303C69-0F08-4B20-A46E-A778DD862E1E}" type="presOf" srcId="{929EE4D5-50DE-456D-804C-9DCEA67BFF92}" destId="{9E2BCD53-3AEE-492A-9E79-228DCD426000}" srcOrd="0" destOrd="0" presId="urn:microsoft.com/office/officeart/2005/8/layout/chevron2"/>
    <dgm:cxn modelId="{6C1D3176-C2A1-4BFE-81D1-B403F4DAB26A}" type="presOf" srcId="{DCB02007-8BB5-434A-9E42-9CD5FF8CA22C}" destId="{56AFA350-6C15-42E4-A6F8-E1406B0F0E8E}" srcOrd="0" destOrd="0" presId="urn:microsoft.com/office/officeart/2005/8/layout/chevron2"/>
    <dgm:cxn modelId="{45476279-E1C7-42BF-B023-9CBC7C1FFA5B}" type="presOf" srcId="{4B32CB7D-2B8F-41CC-B336-14657E4AD092}" destId="{11675992-D702-49B9-8699-DDBE93138BE8}" srcOrd="0" destOrd="0" presId="urn:microsoft.com/office/officeart/2005/8/layout/chevron2"/>
    <dgm:cxn modelId="{83CA6E7D-46B1-4DC6-B1C7-D121E6A8E06D}" srcId="{929EE4D5-50DE-456D-804C-9DCEA67BFF92}" destId="{BF9F23FB-8FB1-4D70-9BDF-C6BEDE1C8FF2}" srcOrd="1" destOrd="0" parTransId="{A9F34026-941D-4E28-B19C-D6859042931A}" sibTransId="{5EF6D4C3-0F00-4A4F-9567-7BC5D9B4F322}"/>
    <dgm:cxn modelId="{174D54A1-AF63-428F-B69E-81218B29C0EE}" type="presOf" srcId="{68BE5479-74EC-4B8E-BAAA-58D7710DED98}" destId="{3E335ACA-13BC-4CD3-BE52-E01D829ACA15}" srcOrd="0" destOrd="0" presId="urn:microsoft.com/office/officeart/2005/8/layout/chevron2"/>
    <dgm:cxn modelId="{522DD4B9-3FD9-4E1D-ABD1-AD6985DBF519}" type="presOf" srcId="{6FC5440C-DFB4-4602-A4E3-FDB5E0DB9FF5}" destId="{91710169-3EF8-4625-BE7C-EC3CD8A95FCF}" srcOrd="0" destOrd="0" presId="urn:microsoft.com/office/officeart/2005/8/layout/chevron2"/>
    <dgm:cxn modelId="{D8E7B6C6-D9F9-4CDE-8968-DB551DFF5C81}" srcId="{7C74CE79-EF1D-45CB-A6E6-241D0154B543}" destId="{988B8176-6623-43D3-BA08-0798AFD30934}" srcOrd="0" destOrd="0" parTransId="{F7F5CD8D-867D-457C-97A2-139E55F8E2C5}" sibTransId="{DD05B8F4-98EB-462A-AAC9-DBBA17D041AD}"/>
    <dgm:cxn modelId="{DE4C92DA-76B7-4188-BB77-2FA3EAC941C8}" srcId="{DCB02007-8BB5-434A-9E42-9CD5FF8CA22C}" destId="{7C74CE79-EF1D-45CB-A6E6-241D0154B543}" srcOrd="1" destOrd="0" parTransId="{22413CDB-65D8-47B1-B06A-9E9AE5F42055}" sibTransId="{0CE736B3-3DAA-4CE6-9FFC-FAC3C554A1DB}"/>
    <dgm:cxn modelId="{61013FE6-A321-4313-856A-0EE84E4F88AD}" type="presOf" srcId="{988B8176-6623-43D3-BA08-0798AFD30934}" destId="{4C5ED024-82BA-4B99-8851-C83631372EC9}" srcOrd="0" destOrd="0" presId="urn:microsoft.com/office/officeart/2005/8/layout/chevron2"/>
    <dgm:cxn modelId="{B8008FC6-B9B7-4161-9FA7-15177C36D6F4}" type="presParOf" srcId="{56AFA350-6C15-42E4-A6F8-E1406B0F0E8E}" destId="{61BE5371-B764-469A-94A7-DEA9A7D03682}" srcOrd="0" destOrd="0" presId="urn:microsoft.com/office/officeart/2005/8/layout/chevron2"/>
    <dgm:cxn modelId="{FA2EA1AA-FD39-4279-AC4D-B5BF633CA6B5}" type="presParOf" srcId="{61BE5371-B764-469A-94A7-DEA9A7D03682}" destId="{91710169-3EF8-4625-BE7C-EC3CD8A95FCF}" srcOrd="0" destOrd="0" presId="urn:microsoft.com/office/officeart/2005/8/layout/chevron2"/>
    <dgm:cxn modelId="{C6E1E6FC-FDC7-4D2F-A3D1-6F73044589E1}" type="presParOf" srcId="{61BE5371-B764-469A-94A7-DEA9A7D03682}" destId="{11675992-D702-49B9-8699-DDBE93138BE8}" srcOrd="1" destOrd="0" presId="urn:microsoft.com/office/officeart/2005/8/layout/chevron2"/>
    <dgm:cxn modelId="{0BFEF6E6-63EC-4FDE-968B-D6396A7F5B53}" type="presParOf" srcId="{56AFA350-6C15-42E4-A6F8-E1406B0F0E8E}" destId="{9646FDC8-0F94-44FF-B125-DFCC1D5E8DFD}" srcOrd="1" destOrd="0" presId="urn:microsoft.com/office/officeart/2005/8/layout/chevron2"/>
    <dgm:cxn modelId="{488D5170-6DF5-4B13-A4E3-011B7C6BBBBB}" type="presParOf" srcId="{56AFA350-6C15-42E4-A6F8-E1406B0F0E8E}" destId="{1D588F35-10DD-424B-A1AC-2DBB722FD144}" srcOrd="2" destOrd="0" presId="urn:microsoft.com/office/officeart/2005/8/layout/chevron2"/>
    <dgm:cxn modelId="{3C904405-3A2C-460F-8941-38574D923780}" type="presParOf" srcId="{1D588F35-10DD-424B-A1AC-2DBB722FD144}" destId="{D5EDE7BF-4F23-4FED-A8DC-EEA676263C74}" srcOrd="0" destOrd="0" presId="urn:microsoft.com/office/officeart/2005/8/layout/chevron2"/>
    <dgm:cxn modelId="{E1EAC8D8-7BDC-40F8-B0F9-AA92E88FB5D8}" type="presParOf" srcId="{1D588F35-10DD-424B-A1AC-2DBB722FD144}" destId="{4C5ED024-82BA-4B99-8851-C83631372EC9}" srcOrd="1" destOrd="0" presId="urn:microsoft.com/office/officeart/2005/8/layout/chevron2"/>
    <dgm:cxn modelId="{CA1422C8-E9E4-4F7A-93DE-FEB36B23DBCD}" type="presParOf" srcId="{56AFA350-6C15-42E4-A6F8-E1406B0F0E8E}" destId="{D5C0A7ED-5A16-43C6-843F-690DFC27877D}" srcOrd="3" destOrd="0" presId="urn:microsoft.com/office/officeart/2005/8/layout/chevron2"/>
    <dgm:cxn modelId="{4E0C9758-8DC2-4027-AA91-2B0C3CBFAFDD}" type="presParOf" srcId="{56AFA350-6C15-42E4-A6F8-E1406B0F0E8E}" destId="{761A7D1C-0EF6-4413-9975-D1651E3DBDE9}" srcOrd="4" destOrd="0" presId="urn:microsoft.com/office/officeart/2005/8/layout/chevron2"/>
    <dgm:cxn modelId="{315469A2-82D9-498C-B0D9-927B72387570}" type="presParOf" srcId="{761A7D1C-0EF6-4413-9975-D1651E3DBDE9}" destId="{9E2BCD53-3AEE-492A-9E79-228DCD426000}" srcOrd="0" destOrd="0" presId="urn:microsoft.com/office/officeart/2005/8/layout/chevron2"/>
    <dgm:cxn modelId="{885DEDF1-F7B2-401B-8600-A349DBC9D72E}" type="presParOf" srcId="{761A7D1C-0EF6-4413-9975-D1651E3DBDE9}" destId="{3E335ACA-13BC-4CD3-BE52-E01D829ACA1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DB7D9D-8B66-499A-89D4-6DF6BA6F80E5}" type="doc">
      <dgm:prSet loTypeId="urn:microsoft.com/office/officeart/2005/8/layout/cycle3" loCatId="cycle" qsTypeId="urn:microsoft.com/office/officeart/2005/8/quickstyle/simple1" qsCatId="simple" csTypeId="urn:microsoft.com/office/officeart/2005/8/colors/accent0_3" csCatId="mainScheme" phldr="1"/>
      <dgm:spPr/>
      <dgm:t>
        <a:bodyPr/>
        <a:lstStyle/>
        <a:p>
          <a:endParaRPr lang="en-US"/>
        </a:p>
      </dgm:t>
    </dgm:pt>
    <dgm:pt modelId="{23DC000A-26CB-464E-AFE8-2825981621F9}">
      <dgm:prSet phldrT="[Text]"/>
      <dgm:spPr/>
      <dgm:t>
        <a:bodyPr/>
        <a:lstStyle/>
        <a:p>
          <a:r>
            <a:rPr lang="en-US" dirty="0">
              <a:latin typeface="Arial" panose="020B0604020202020204" pitchFamily="34" charset="0"/>
              <a:cs typeface="Arial" panose="020B0604020202020204" pitchFamily="34" charset="0"/>
            </a:rPr>
            <a:t>Annual Goal Setting</a:t>
          </a:r>
        </a:p>
      </dgm:t>
    </dgm:pt>
    <dgm:pt modelId="{088DD1EA-B14A-4130-A0AB-2F7AABF43967}" type="parTrans" cxnId="{0ED27144-0F97-4B6C-BA86-D34D9221F234}">
      <dgm:prSet/>
      <dgm:spPr/>
      <dgm:t>
        <a:bodyPr/>
        <a:lstStyle/>
        <a:p>
          <a:endParaRPr lang="en-US">
            <a:latin typeface="Arial" panose="020B0604020202020204" pitchFamily="34" charset="0"/>
            <a:cs typeface="Arial" panose="020B0604020202020204" pitchFamily="34" charset="0"/>
          </a:endParaRPr>
        </a:p>
      </dgm:t>
    </dgm:pt>
    <dgm:pt modelId="{3CF9CA1C-2650-432D-AD5E-547E8FE234EE}" type="sibTrans" cxnId="{0ED27144-0F97-4B6C-BA86-D34D9221F234}">
      <dgm:prSet/>
      <dgm:spPr/>
      <dgm:t>
        <a:bodyPr/>
        <a:lstStyle/>
        <a:p>
          <a:endParaRPr lang="en-US">
            <a:latin typeface="Arial" panose="020B0604020202020204" pitchFamily="34" charset="0"/>
            <a:cs typeface="Arial" panose="020B0604020202020204" pitchFamily="34" charset="0"/>
          </a:endParaRPr>
        </a:p>
      </dgm:t>
    </dgm:pt>
    <dgm:pt modelId="{B01105C2-2073-4C7B-8660-6E4464517B3C}">
      <dgm:prSet phldrT="[Text]"/>
      <dgm:spPr/>
      <dgm:t>
        <a:bodyPr/>
        <a:lstStyle/>
        <a:p>
          <a:r>
            <a:rPr lang="en-US" dirty="0">
              <a:latin typeface="Arial" panose="020B0604020202020204" pitchFamily="34" charset="0"/>
              <a:cs typeface="Arial" panose="020B0604020202020204" pitchFamily="34" charset="0"/>
            </a:rPr>
            <a:t>MCO Operational Monitoring</a:t>
          </a:r>
        </a:p>
      </dgm:t>
    </dgm:pt>
    <dgm:pt modelId="{C67A066F-3E4A-4C5A-81A0-D666DA512231}" type="parTrans" cxnId="{D1F21A0C-702B-4557-A851-065F03042F66}">
      <dgm:prSet/>
      <dgm:spPr/>
      <dgm:t>
        <a:bodyPr/>
        <a:lstStyle/>
        <a:p>
          <a:endParaRPr lang="en-US">
            <a:latin typeface="Arial" panose="020B0604020202020204" pitchFamily="34" charset="0"/>
            <a:cs typeface="Arial" panose="020B0604020202020204" pitchFamily="34" charset="0"/>
          </a:endParaRPr>
        </a:p>
      </dgm:t>
    </dgm:pt>
    <dgm:pt modelId="{6D14C2C5-A684-4049-8620-1748C7E28FE9}" type="sibTrans" cxnId="{D1F21A0C-702B-4557-A851-065F03042F66}">
      <dgm:prSet/>
      <dgm:spPr/>
      <dgm:t>
        <a:bodyPr/>
        <a:lstStyle/>
        <a:p>
          <a:endParaRPr lang="en-US">
            <a:latin typeface="Arial" panose="020B0604020202020204" pitchFamily="34" charset="0"/>
            <a:cs typeface="Arial" panose="020B0604020202020204" pitchFamily="34" charset="0"/>
          </a:endParaRPr>
        </a:p>
      </dgm:t>
    </dgm:pt>
    <dgm:pt modelId="{021C7485-3DEB-4A29-B6FA-2207D73E0074}">
      <dgm:prSet phldrT="[Text]"/>
      <dgm:spPr/>
      <dgm:t>
        <a:bodyPr/>
        <a:lstStyle/>
        <a:p>
          <a:r>
            <a:rPr lang="en-US" dirty="0">
              <a:latin typeface="Arial" panose="020B0604020202020204" pitchFamily="34" charset="0"/>
              <a:cs typeface="Arial" panose="020B0604020202020204" pitchFamily="34" charset="0"/>
            </a:rPr>
            <a:t>Performance Measurement (Including NCI and NCI-AD)</a:t>
          </a:r>
        </a:p>
      </dgm:t>
    </dgm:pt>
    <dgm:pt modelId="{EC482291-D8FD-4A49-881E-0167B50A62FA}" type="parTrans" cxnId="{26985370-257A-4AA0-B35D-F030A9138270}">
      <dgm:prSet/>
      <dgm:spPr/>
      <dgm:t>
        <a:bodyPr/>
        <a:lstStyle/>
        <a:p>
          <a:endParaRPr lang="en-US">
            <a:latin typeface="Arial" panose="020B0604020202020204" pitchFamily="34" charset="0"/>
            <a:cs typeface="Arial" panose="020B0604020202020204" pitchFamily="34" charset="0"/>
          </a:endParaRPr>
        </a:p>
      </dgm:t>
    </dgm:pt>
    <dgm:pt modelId="{FA2A73BF-676E-4EA5-A57B-CDD671F544E4}" type="sibTrans" cxnId="{26985370-257A-4AA0-B35D-F030A9138270}">
      <dgm:prSet/>
      <dgm:spPr/>
      <dgm:t>
        <a:bodyPr/>
        <a:lstStyle/>
        <a:p>
          <a:endParaRPr lang="en-US">
            <a:latin typeface="Arial" panose="020B0604020202020204" pitchFamily="34" charset="0"/>
            <a:cs typeface="Arial" panose="020B0604020202020204" pitchFamily="34" charset="0"/>
          </a:endParaRPr>
        </a:p>
      </dgm:t>
    </dgm:pt>
    <dgm:pt modelId="{686A1CE9-6C3E-418A-A9A7-C62E6266406C}">
      <dgm:prSet phldrT="[Text]"/>
      <dgm:spPr/>
      <dgm:t>
        <a:bodyPr/>
        <a:lstStyle/>
        <a:p>
          <a:r>
            <a:rPr lang="en-US" dirty="0">
              <a:latin typeface="Arial" panose="020B0604020202020204" pitchFamily="34" charset="0"/>
              <a:cs typeface="Arial" panose="020B0604020202020204" pitchFamily="34" charset="0"/>
            </a:rPr>
            <a:t>MCO Quality Improvement Initiatives</a:t>
          </a:r>
        </a:p>
      </dgm:t>
    </dgm:pt>
    <dgm:pt modelId="{4BBF665B-CC09-40B9-B01C-7386E0062690}" type="parTrans" cxnId="{542EDB9D-B96B-482D-AEFF-B58DEA8150CF}">
      <dgm:prSet/>
      <dgm:spPr/>
      <dgm:t>
        <a:bodyPr/>
        <a:lstStyle/>
        <a:p>
          <a:endParaRPr lang="en-US">
            <a:latin typeface="Arial" panose="020B0604020202020204" pitchFamily="34" charset="0"/>
            <a:cs typeface="Arial" panose="020B0604020202020204" pitchFamily="34" charset="0"/>
          </a:endParaRPr>
        </a:p>
      </dgm:t>
    </dgm:pt>
    <dgm:pt modelId="{C0AC5C3A-104B-477B-BA9F-3E769B091492}" type="sibTrans" cxnId="{542EDB9D-B96B-482D-AEFF-B58DEA8150CF}">
      <dgm:prSet/>
      <dgm:spPr/>
      <dgm:t>
        <a:bodyPr/>
        <a:lstStyle/>
        <a:p>
          <a:endParaRPr lang="en-US">
            <a:latin typeface="Arial" panose="020B0604020202020204" pitchFamily="34" charset="0"/>
            <a:cs typeface="Arial" panose="020B0604020202020204" pitchFamily="34" charset="0"/>
          </a:endParaRPr>
        </a:p>
      </dgm:t>
    </dgm:pt>
    <dgm:pt modelId="{284C48F7-3CB2-4661-ACB5-8107BA1333DA}">
      <dgm:prSet phldrT="[Text]"/>
      <dgm:spPr/>
      <dgm:t>
        <a:bodyPr/>
        <a:lstStyle/>
        <a:p>
          <a:r>
            <a:rPr lang="en-US" dirty="0">
              <a:latin typeface="Arial" panose="020B0604020202020204" pitchFamily="34" charset="0"/>
              <a:cs typeface="Arial" panose="020B0604020202020204" pitchFamily="34" charset="0"/>
            </a:rPr>
            <a:t>Stakeholder Reporting</a:t>
          </a:r>
        </a:p>
      </dgm:t>
    </dgm:pt>
    <dgm:pt modelId="{0B2260DF-228D-4755-8CBD-79D3097CA6D5}" type="parTrans" cxnId="{D70C5411-41DD-4070-9A14-F85FCF2A6491}">
      <dgm:prSet/>
      <dgm:spPr/>
      <dgm:t>
        <a:bodyPr/>
        <a:lstStyle/>
        <a:p>
          <a:endParaRPr lang="en-US">
            <a:latin typeface="Arial" panose="020B0604020202020204" pitchFamily="34" charset="0"/>
            <a:cs typeface="Arial" panose="020B0604020202020204" pitchFamily="34" charset="0"/>
          </a:endParaRPr>
        </a:p>
      </dgm:t>
    </dgm:pt>
    <dgm:pt modelId="{71418D48-54A4-4A8C-A70D-FB91737BC6B9}" type="sibTrans" cxnId="{D70C5411-41DD-4070-9A14-F85FCF2A6491}">
      <dgm:prSet/>
      <dgm:spPr/>
      <dgm:t>
        <a:bodyPr/>
        <a:lstStyle/>
        <a:p>
          <a:endParaRPr lang="en-US">
            <a:latin typeface="Arial" panose="020B0604020202020204" pitchFamily="34" charset="0"/>
            <a:cs typeface="Arial" panose="020B0604020202020204" pitchFamily="34" charset="0"/>
          </a:endParaRPr>
        </a:p>
      </dgm:t>
    </dgm:pt>
    <dgm:pt modelId="{7BE889CE-6380-4C5D-B066-2F5F5D542E05}">
      <dgm:prSet/>
      <dgm:spPr/>
      <dgm:t>
        <a:bodyPr/>
        <a:lstStyle/>
        <a:p>
          <a:r>
            <a:rPr lang="en-US" dirty="0">
              <a:latin typeface="Arial" panose="020B0604020202020204" pitchFamily="34" charset="0"/>
              <a:cs typeface="Arial" panose="020B0604020202020204" pitchFamily="34" charset="0"/>
            </a:rPr>
            <a:t>Updates to Provider Licensing and Certification Criteria</a:t>
          </a:r>
        </a:p>
      </dgm:t>
    </dgm:pt>
    <dgm:pt modelId="{F3D373A5-2691-412F-9ECA-6B042CB0CA2A}" type="parTrans" cxnId="{49EAFB6C-C82B-49CF-806E-76A004B39136}">
      <dgm:prSet/>
      <dgm:spPr/>
      <dgm:t>
        <a:bodyPr/>
        <a:lstStyle/>
        <a:p>
          <a:endParaRPr lang="en-US">
            <a:latin typeface="Arial" panose="020B0604020202020204" pitchFamily="34" charset="0"/>
            <a:cs typeface="Arial" panose="020B0604020202020204" pitchFamily="34" charset="0"/>
          </a:endParaRPr>
        </a:p>
      </dgm:t>
    </dgm:pt>
    <dgm:pt modelId="{15BAC2E1-E7B5-472D-9810-A6657456B56A}" type="sibTrans" cxnId="{49EAFB6C-C82B-49CF-806E-76A004B39136}">
      <dgm:prSet/>
      <dgm:spPr/>
      <dgm:t>
        <a:bodyPr/>
        <a:lstStyle/>
        <a:p>
          <a:endParaRPr lang="en-US">
            <a:latin typeface="Arial" panose="020B0604020202020204" pitchFamily="34" charset="0"/>
            <a:cs typeface="Arial" panose="020B0604020202020204" pitchFamily="34" charset="0"/>
          </a:endParaRPr>
        </a:p>
      </dgm:t>
    </dgm:pt>
    <dgm:pt modelId="{E150A8FA-AD84-4C84-9487-B53805309521}" type="pres">
      <dgm:prSet presAssocID="{19DB7D9D-8B66-499A-89D4-6DF6BA6F80E5}" presName="Name0" presStyleCnt="0">
        <dgm:presLayoutVars>
          <dgm:dir/>
          <dgm:resizeHandles val="exact"/>
        </dgm:presLayoutVars>
      </dgm:prSet>
      <dgm:spPr/>
    </dgm:pt>
    <dgm:pt modelId="{1F45DD23-88A2-45E0-8C24-3AAF74131862}" type="pres">
      <dgm:prSet presAssocID="{19DB7D9D-8B66-499A-89D4-6DF6BA6F80E5}" presName="cycle" presStyleCnt="0"/>
      <dgm:spPr/>
    </dgm:pt>
    <dgm:pt modelId="{28E7D81A-652B-4180-93B4-2CDCBCA94CA9}" type="pres">
      <dgm:prSet presAssocID="{23DC000A-26CB-464E-AFE8-2825981621F9}" presName="nodeFirstNode" presStyleLbl="node1" presStyleIdx="0" presStyleCnt="6">
        <dgm:presLayoutVars>
          <dgm:bulletEnabled val="1"/>
        </dgm:presLayoutVars>
      </dgm:prSet>
      <dgm:spPr/>
    </dgm:pt>
    <dgm:pt modelId="{34E04EBF-F1D3-46E1-93E2-91D0CFE0FDBF}" type="pres">
      <dgm:prSet presAssocID="{3CF9CA1C-2650-432D-AD5E-547E8FE234EE}" presName="sibTransFirstNode" presStyleLbl="bgShp" presStyleIdx="0" presStyleCnt="1"/>
      <dgm:spPr/>
    </dgm:pt>
    <dgm:pt modelId="{AEF58B84-8603-4FD4-82D8-7DC6CD73F6DD}" type="pres">
      <dgm:prSet presAssocID="{B01105C2-2073-4C7B-8660-6E4464517B3C}" presName="nodeFollowingNodes" presStyleLbl="node1" presStyleIdx="1" presStyleCnt="6" custRadScaleRad="99730" custRadScaleInc="2736">
        <dgm:presLayoutVars>
          <dgm:bulletEnabled val="1"/>
        </dgm:presLayoutVars>
      </dgm:prSet>
      <dgm:spPr/>
    </dgm:pt>
    <dgm:pt modelId="{2214A6C2-443C-4C86-97B6-5A1C599FE131}" type="pres">
      <dgm:prSet presAssocID="{021C7485-3DEB-4A29-B6FA-2207D73E0074}" presName="nodeFollowingNodes" presStyleLbl="node1" presStyleIdx="2" presStyleCnt="6">
        <dgm:presLayoutVars>
          <dgm:bulletEnabled val="1"/>
        </dgm:presLayoutVars>
      </dgm:prSet>
      <dgm:spPr/>
    </dgm:pt>
    <dgm:pt modelId="{46D3FD45-AA5D-402D-AC86-BD4661D9208A}" type="pres">
      <dgm:prSet presAssocID="{686A1CE9-6C3E-418A-A9A7-C62E6266406C}" presName="nodeFollowingNodes" presStyleLbl="node1" presStyleIdx="3" presStyleCnt="6">
        <dgm:presLayoutVars>
          <dgm:bulletEnabled val="1"/>
        </dgm:presLayoutVars>
      </dgm:prSet>
      <dgm:spPr/>
    </dgm:pt>
    <dgm:pt modelId="{1D15C186-84F4-4182-87FB-DC0B6067F94D}" type="pres">
      <dgm:prSet presAssocID="{7BE889CE-6380-4C5D-B066-2F5F5D542E05}" presName="nodeFollowingNodes" presStyleLbl="node1" presStyleIdx="4" presStyleCnt="6">
        <dgm:presLayoutVars>
          <dgm:bulletEnabled val="1"/>
        </dgm:presLayoutVars>
      </dgm:prSet>
      <dgm:spPr/>
    </dgm:pt>
    <dgm:pt modelId="{020B15BE-A6D3-48E5-9CEC-70AD6812BE07}" type="pres">
      <dgm:prSet presAssocID="{284C48F7-3CB2-4661-ACB5-8107BA1333DA}" presName="nodeFollowingNodes" presStyleLbl="node1" presStyleIdx="5" presStyleCnt="6">
        <dgm:presLayoutVars>
          <dgm:bulletEnabled val="1"/>
        </dgm:presLayoutVars>
      </dgm:prSet>
      <dgm:spPr/>
    </dgm:pt>
  </dgm:ptLst>
  <dgm:cxnLst>
    <dgm:cxn modelId="{7BB82E0A-0E0E-469D-A131-3FA9D143526F}" type="presOf" srcId="{021C7485-3DEB-4A29-B6FA-2207D73E0074}" destId="{2214A6C2-443C-4C86-97B6-5A1C599FE131}" srcOrd="0" destOrd="0" presId="urn:microsoft.com/office/officeart/2005/8/layout/cycle3"/>
    <dgm:cxn modelId="{D1F21A0C-702B-4557-A851-065F03042F66}" srcId="{19DB7D9D-8B66-499A-89D4-6DF6BA6F80E5}" destId="{B01105C2-2073-4C7B-8660-6E4464517B3C}" srcOrd="1" destOrd="0" parTransId="{C67A066F-3E4A-4C5A-81A0-D666DA512231}" sibTransId="{6D14C2C5-A684-4049-8620-1748C7E28FE9}"/>
    <dgm:cxn modelId="{D70C5411-41DD-4070-9A14-F85FCF2A6491}" srcId="{19DB7D9D-8B66-499A-89D4-6DF6BA6F80E5}" destId="{284C48F7-3CB2-4661-ACB5-8107BA1333DA}" srcOrd="5" destOrd="0" parTransId="{0B2260DF-228D-4755-8CBD-79D3097CA6D5}" sibTransId="{71418D48-54A4-4A8C-A70D-FB91737BC6B9}"/>
    <dgm:cxn modelId="{410E6C1A-AF0A-4B03-B8B5-6235F5A18F01}" type="presOf" srcId="{B01105C2-2073-4C7B-8660-6E4464517B3C}" destId="{AEF58B84-8603-4FD4-82D8-7DC6CD73F6DD}" srcOrd="0" destOrd="0" presId="urn:microsoft.com/office/officeart/2005/8/layout/cycle3"/>
    <dgm:cxn modelId="{3B0C1130-5305-4ABB-8F1B-AF46C6EADE6E}" type="presOf" srcId="{3CF9CA1C-2650-432D-AD5E-547E8FE234EE}" destId="{34E04EBF-F1D3-46E1-93E2-91D0CFE0FDBF}" srcOrd="0" destOrd="0" presId="urn:microsoft.com/office/officeart/2005/8/layout/cycle3"/>
    <dgm:cxn modelId="{0ED27144-0F97-4B6C-BA86-D34D9221F234}" srcId="{19DB7D9D-8B66-499A-89D4-6DF6BA6F80E5}" destId="{23DC000A-26CB-464E-AFE8-2825981621F9}" srcOrd="0" destOrd="0" parTransId="{088DD1EA-B14A-4130-A0AB-2F7AABF43967}" sibTransId="{3CF9CA1C-2650-432D-AD5E-547E8FE234EE}"/>
    <dgm:cxn modelId="{49EAFB6C-C82B-49CF-806E-76A004B39136}" srcId="{19DB7D9D-8B66-499A-89D4-6DF6BA6F80E5}" destId="{7BE889CE-6380-4C5D-B066-2F5F5D542E05}" srcOrd="4" destOrd="0" parTransId="{F3D373A5-2691-412F-9ECA-6B042CB0CA2A}" sibTransId="{15BAC2E1-E7B5-472D-9810-A6657456B56A}"/>
    <dgm:cxn modelId="{26985370-257A-4AA0-B35D-F030A9138270}" srcId="{19DB7D9D-8B66-499A-89D4-6DF6BA6F80E5}" destId="{021C7485-3DEB-4A29-B6FA-2207D73E0074}" srcOrd="2" destOrd="0" parTransId="{EC482291-D8FD-4A49-881E-0167B50A62FA}" sibTransId="{FA2A73BF-676E-4EA5-A57B-CDD671F544E4}"/>
    <dgm:cxn modelId="{FA811998-2553-493E-AAD2-1E0BDAAAAD7C}" type="presOf" srcId="{23DC000A-26CB-464E-AFE8-2825981621F9}" destId="{28E7D81A-652B-4180-93B4-2CDCBCA94CA9}" srcOrd="0" destOrd="0" presId="urn:microsoft.com/office/officeart/2005/8/layout/cycle3"/>
    <dgm:cxn modelId="{542EDB9D-B96B-482D-AEFF-B58DEA8150CF}" srcId="{19DB7D9D-8B66-499A-89D4-6DF6BA6F80E5}" destId="{686A1CE9-6C3E-418A-A9A7-C62E6266406C}" srcOrd="3" destOrd="0" parTransId="{4BBF665B-CC09-40B9-B01C-7386E0062690}" sibTransId="{C0AC5C3A-104B-477B-BA9F-3E769B091492}"/>
    <dgm:cxn modelId="{F98AA8A9-9288-4B60-9746-BF16105DE543}" type="presOf" srcId="{284C48F7-3CB2-4661-ACB5-8107BA1333DA}" destId="{020B15BE-A6D3-48E5-9CEC-70AD6812BE07}" srcOrd="0" destOrd="0" presId="urn:microsoft.com/office/officeart/2005/8/layout/cycle3"/>
    <dgm:cxn modelId="{6F1BCBD4-213F-4441-BC94-BEAD3FFF8186}" type="presOf" srcId="{7BE889CE-6380-4C5D-B066-2F5F5D542E05}" destId="{1D15C186-84F4-4182-87FB-DC0B6067F94D}" srcOrd="0" destOrd="0" presId="urn:microsoft.com/office/officeart/2005/8/layout/cycle3"/>
    <dgm:cxn modelId="{05FBD3D4-7393-4B20-837B-5450C3C69196}" type="presOf" srcId="{686A1CE9-6C3E-418A-A9A7-C62E6266406C}" destId="{46D3FD45-AA5D-402D-AC86-BD4661D9208A}" srcOrd="0" destOrd="0" presId="urn:microsoft.com/office/officeart/2005/8/layout/cycle3"/>
    <dgm:cxn modelId="{68D078FF-5A6D-4A21-A501-627A03846F9E}" type="presOf" srcId="{19DB7D9D-8B66-499A-89D4-6DF6BA6F80E5}" destId="{E150A8FA-AD84-4C84-9487-B53805309521}" srcOrd="0" destOrd="0" presId="urn:microsoft.com/office/officeart/2005/8/layout/cycle3"/>
    <dgm:cxn modelId="{EF643CBF-8198-479B-B10C-B6842E4CDA70}" type="presParOf" srcId="{E150A8FA-AD84-4C84-9487-B53805309521}" destId="{1F45DD23-88A2-45E0-8C24-3AAF74131862}" srcOrd="0" destOrd="0" presId="urn:microsoft.com/office/officeart/2005/8/layout/cycle3"/>
    <dgm:cxn modelId="{2ADBC3AB-0019-4A89-92B1-10745C5BCF83}" type="presParOf" srcId="{1F45DD23-88A2-45E0-8C24-3AAF74131862}" destId="{28E7D81A-652B-4180-93B4-2CDCBCA94CA9}" srcOrd="0" destOrd="0" presId="urn:microsoft.com/office/officeart/2005/8/layout/cycle3"/>
    <dgm:cxn modelId="{A2C507ED-E0B7-466E-8AC2-8B05F5BB7105}" type="presParOf" srcId="{1F45DD23-88A2-45E0-8C24-3AAF74131862}" destId="{34E04EBF-F1D3-46E1-93E2-91D0CFE0FDBF}" srcOrd="1" destOrd="0" presId="urn:microsoft.com/office/officeart/2005/8/layout/cycle3"/>
    <dgm:cxn modelId="{9B6FD2A7-AEFA-4F46-B9A3-8DD2BFF9E6C1}" type="presParOf" srcId="{1F45DD23-88A2-45E0-8C24-3AAF74131862}" destId="{AEF58B84-8603-4FD4-82D8-7DC6CD73F6DD}" srcOrd="2" destOrd="0" presId="urn:microsoft.com/office/officeart/2005/8/layout/cycle3"/>
    <dgm:cxn modelId="{44A81AE4-AEFB-4B53-BE50-3E8DF6886151}" type="presParOf" srcId="{1F45DD23-88A2-45E0-8C24-3AAF74131862}" destId="{2214A6C2-443C-4C86-97B6-5A1C599FE131}" srcOrd="3" destOrd="0" presId="urn:microsoft.com/office/officeart/2005/8/layout/cycle3"/>
    <dgm:cxn modelId="{4174A8EE-E3B4-49B4-AD3F-3E40616B3F7E}" type="presParOf" srcId="{1F45DD23-88A2-45E0-8C24-3AAF74131862}" destId="{46D3FD45-AA5D-402D-AC86-BD4661D9208A}" srcOrd="4" destOrd="0" presId="urn:microsoft.com/office/officeart/2005/8/layout/cycle3"/>
    <dgm:cxn modelId="{D781F252-4172-4802-91B7-4D25B1F5A483}" type="presParOf" srcId="{1F45DD23-88A2-45E0-8C24-3AAF74131862}" destId="{1D15C186-84F4-4182-87FB-DC0B6067F94D}" srcOrd="5" destOrd="0" presId="urn:microsoft.com/office/officeart/2005/8/layout/cycle3"/>
    <dgm:cxn modelId="{13CEB327-D22B-495B-B4D9-9D64CBC479C8}" type="presParOf" srcId="{1F45DD23-88A2-45E0-8C24-3AAF74131862}" destId="{020B15BE-A6D3-48E5-9CEC-70AD6812BE07}" srcOrd="6"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6757AF-B82B-4BBF-80E6-918E83865169}" type="doc">
      <dgm:prSet loTypeId="urn:microsoft.com/office/officeart/2005/8/layout/hProcess9" loCatId="process" qsTypeId="urn:microsoft.com/office/officeart/2005/8/quickstyle/simple1" qsCatId="simple" csTypeId="urn:microsoft.com/office/officeart/2005/8/colors/accent0_3" csCatId="mainScheme" phldr="1"/>
      <dgm:spPr/>
    </dgm:pt>
    <dgm:pt modelId="{886F815B-3499-424F-866B-C68A37E754C6}">
      <dgm:prSet phldrT="[Text]"/>
      <dgm:spPr/>
      <dgm:t>
        <a:bodyPr/>
        <a:lstStyle/>
        <a:p>
          <a:r>
            <a:rPr lang="en-US" dirty="0">
              <a:latin typeface="Arial" panose="020B0604020202020204" pitchFamily="34" charset="0"/>
              <a:cs typeface="Arial" panose="020B0604020202020204" pitchFamily="34" charset="0"/>
            </a:rPr>
            <a:t>Define Performance Metrics and MCO Quality Improvement Initiatives</a:t>
          </a:r>
        </a:p>
      </dgm:t>
    </dgm:pt>
    <dgm:pt modelId="{77619BFE-C5BA-4870-BE39-4270F3C81909}" type="parTrans" cxnId="{D1140128-B480-4338-8FFE-41993CCF136F}">
      <dgm:prSet/>
      <dgm:spPr/>
      <dgm:t>
        <a:bodyPr/>
        <a:lstStyle/>
        <a:p>
          <a:endParaRPr lang="en-US">
            <a:latin typeface="Arial" panose="020B0604020202020204" pitchFamily="34" charset="0"/>
            <a:cs typeface="Arial" panose="020B0604020202020204" pitchFamily="34" charset="0"/>
          </a:endParaRPr>
        </a:p>
      </dgm:t>
    </dgm:pt>
    <dgm:pt modelId="{D235EB5A-02C3-4B13-9BC4-22F08A1C7E0D}" type="sibTrans" cxnId="{D1140128-B480-4338-8FFE-41993CCF136F}">
      <dgm:prSet/>
      <dgm:spPr/>
      <dgm:t>
        <a:bodyPr/>
        <a:lstStyle/>
        <a:p>
          <a:endParaRPr lang="en-US">
            <a:latin typeface="Arial" panose="020B0604020202020204" pitchFamily="34" charset="0"/>
            <a:cs typeface="Arial" panose="020B0604020202020204" pitchFamily="34" charset="0"/>
          </a:endParaRPr>
        </a:p>
      </dgm:t>
    </dgm:pt>
    <dgm:pt modelId="{1F939EB5-F488-4508-8CA2-6BA8F2F65429}">
      <dgm:prSet phldrT="[Text]"/>
      <dgm:spPr/>
      <dgm:t>
        <a:bodyPr/>
        <a:lstStyle/>
        <a:p>
          <a:r>
            <a:rPr lang="en-US" dirty="0">
              <a:latin typeface="Arial" panose="020B0604020202020204" pitchFamily="34" charset="0"/>
              <a:cs typeface="Arial" panose="020B0604020202020204" pitchFamily="34" charset="0"/>
            </a:rPr>
            <a:t>Implement Quality Improvement Initiatives</a:t>
          </a:r>
        </a:p>
      </dgm:t>
    </dgm:pt>
    <dgm:pt modelId="{6C6920E2-D819-4578-A95C-EBC19F2091BB}" type="parTrans" cxnId="{649C55F3-D66C-45A5-A822-2E2B8FB6665A}">
      <dgm:prSet/>
      <dgm:spPr/>
      <dgm:t>
        <a:bodyPr/>
        <a:lstStyle/>
        <a:p>
          <a:endParaRPr lang="en-US">
            <a:latin typeface="Arial" panose="020B0604020202020204" pitchFamily="34" charset="0"/>
            <a:cs typeface="Arial" panose="020B0604020202020204" pitchFamily="34" charset="0"/>
          </a:endParaRPr>
        </a:p>
      </dgm:t>
    </dgm:pt>
    <dgm:pt modelId="{12B7A9FB-A19E-4EE5-9BDF-5987FB64C4DF}" type="sibTrans" cxnId="{649C55F3-D66C-45A5-A822-2E2B8FB6665A}">
      <dgm:prSet/>
      <dgm:spPr/>
      <dgm:t>
        <a:bodyPr/>
        <a:lstStyle/>
        <a:p>
          <a:endParaRPr lang="en-US">
            <a:latin typeface="Arial" panose="020B0604020202020204" pitchFamily="34" charset="0"/>
            <a:cs typeface="Arial" panose="020B0604020202020204" pitchFamily="34" charset="0"/>
          </a:endParaRPr>
        </a:p>
      </dgm:t>
    </dgm:pt>
    <dgm:pt modelId="{09FA3253-43CB-401E-9D7E-2480783F6855}">
      <dgm:prSet phldrT="[Text]"/>
      <dgm:spPr/>
      <dgm:t>
        <a:bodyPr/>
        <a:lstStyle/>
        <a:p>
          <a:r>
            <a:rPr lang="en-US" dirty="0">
              <a:latin typeface="Arial" panose="020B0604020202020204" pitchFamily="34" charset="0"/>
              <a:cs typeface="Arial" panose="020B0604020202020204" pitchFamily="34" charset="0"/>
            </a:rPr>
            <a:t>Review and Analyze Quality Initiatives</a:t>
          </a:r>
        </a:p>
      </dgm:t>
    </dgm:pt>
    <dgm:pt modelId="{7A305000-809D-4BA9-81E8-D683A0DE9DF1}" type="parTrans" cxnId="{038AC886-409C-4896-97F1-EF969589F3F9}">
      <dgm:prSet/>
      <dgm:spPr/>
      <dgm:t>
        <a:bodyPr/>
        <a:lstStyle/>
        <a:p>
          <a:endParaRPr lang="en-US">
            <a:latin typeface="Arial" panose="020B0604020202020204" pitchFamily="34" charset="0"/>
            <a:cs typeface="Arial" panose="020B0604020202020204" pitchFamily="34" charset="0"/>
          </a:endParaRPr>
        </a:p>
      </dgm:t>
    </dgm:pt>
    <dgm:pt modelId="{4CBA0AC6-EDBC-4E37-BE50-91A67F22C037}" type="sibTrans" cxnId="{038AC886-409C-4896-97F1-EF969589F3F9}">
      <dgm:prSet/>
      <dgm:spPr/>
      <dgm:t>
        <a:bodyPr/>
        <a:lstStyle/>
        <a:p>
          <a:endParaRPr lang="en-US">
            <a:latin typeface="Arial" panose="020B0604020202020204" pitchFamily="34" charset="0"/>
            <a:cs typeface="Arial" panose="020B0604020202020204" pitchFamily="34" charset="0"/>
          </a:endParaRPr>
        </a:p>
      </dgm:t>
    </dgm:pt>
    <dgm:pt modelId="{B91847C3-2AFE-470D-A692-C46FB35EC448}">
      <dgm:prSet/>
      <dgm:spPr/>
      <dgm:t>
        <a:bodyPr/>
        <a:lstStyle/>
        <a:p>
          <a:r>
            <a:rPr lang="en-US" dirty="0">
              <a:latin typeface="Arial" panose="020B0604020202020204" pitchFamily="34" charset="0"/>
              <a:cs typeface="Arial" panose="020B0604020202020204" pitchFamily="34" charset="0"/>
            </a:rPr>
            <a:t>Develop and Implement Changes for Subsequent Period</a:t>
          </a:r>
        </a:p>
      </dgm:t>
    </dgm:pt>
    <dgm:pt modelId="{D941AD43-CE24-417D-972A-747040612B85}" type="parTrans" cxnId="{58511671-ED65-42ED-BD5B-06853028DF9A}">
      <dgm:prSet/>
      <dgm:spPr/>
      <dgm:t>
        <a:bodyPr/>
        <a:lstStyle/>
        <a:p>
          <a:endParaRPr lang="en-US">
            <a:latin typeface="Arial" panose="020B0604020202020204" pitchFamily="34" charset="0"/>
            <a:cs typeface="Arial" panose="020B0604020202020204" pitchFamily="34" charset="0"/>
          </a:endParaRPr>
        </a:p>
      </dgm:t>
    </dgm:pt>
    <dgm:pt modelId="{5A6CD4A0-9C5D-447F-8DFA-3B04ADD1E343}" type="sibTrans" cxnId="{58511671-ED65-42ED-BD5B-06853028DF9A}">
      <dgm:prSet/>
      <dgm:spPr/>
      <dgm:t>
        <a:bodyPr/>
        <a:lstStyle/>
        <a:p>
          <a:endParaRPr lang="en-US">
            <a:latin typeface="Arial" panose="020B0604020202020204" pitchFamily="34" charset="0"/>
            <a:cs typeface="Arial" panose="020B0604020202020204" pitchFamily="34" charset="0"/>
          </a:endParaRPr>
        </a:p>
      </dgm:t>
    </dgm:pt>
    <dgm:pt modelId="{C2F2F1BA-3A23-4D41-845E-FA154733AD59}" type="pres">
      <dgm:prSet presAssocID="{AA6757AF-B82B-4BBF-80E6-918E83865169}" presName="CompostProcess" presStyleCnt="0">
        <dgm:presLayoutVars>
          <dgm:dir/>
          <dgm:resizeHandles val="exact"/>
        </dgm:presLayoutVars>
      </dgm:prSet>
      <dgm:spPr/>
    </dgm:pt>
    <dgm:pt modelId="{80CA2966-F8D9-41AB-B90B-95EF11AFD4EE}" type="pres">
      <dgm:prSet presAssocID="{AA6757AF-B82B-4BBF-80E6-918E83865169}" presName="arrow" presStyleLbl="bgShp" presStyleIdx="0" presStyleCnt="1"/>
      <dgm:spPr/>
    </dgm:pt>
    <dgm:pt modelId="{5777EA4A-BA04-4622-ACE3-876770065D2C}" type="pres">
      <dgm:prSet presAssocID="{AA6757AF-B82B-4BBF-80E6-918E83865169}" presName="linearProcess" presStyleCnt="0"/>
      <dgm:spPr/>
    </dgm:pt>
    <dgm:pt modelId="{E8975C44-7750-46BB-ADE5-70312AFFBCF8}" type="pres">
      <dgm:prSet presAssocID="{886F815B-3499-424F-866B-C68A37E754C6}" presName="textNode" presStyleLbl="node1" presStyleIdx="0" presStyleCnt="4">
        <dgm:presLayoutVars>
          <dgm:bulletEnabled val="1"/>
        </dgm:presLayoutVars>
      </dgm:prSet>
      <dgm:spPr/>
    </dgm:pt>
    <dgm:pt modelId="{B9BC58C6-8F1D-461F-9CC8-2BEF6F847E00}" type="pres">
      <dgm:prSet presAssocID="{D235EB5A-02C3-4B13-9BC4-22F08A1C7E0D}" presName="sibTrans" presStyleCnt="0"/>
      <dgm:spPr/>
    </dgm:pt>
    <dgm:pt modelId="{3C29CDAC-110D-4FF3-8A55-42022FFE346B}" type="pres">
      <dgm:prSet presAssocID="{1F939EB5-F488-4508-8CA2-6BA8F2F65429}" presName="textNode" presStyleLbl="node1" presStyleIdx="1" presStyleCnt="4">
        <dgm:presLayoutVars>
          <dgm:bulletEnabled val="1"/>
        </dgm:presLayoutVars>
      </dgm:prSet>
      <dgm:spPr/>
    </dgm:pt>
    <dgm:pt modelId="{29E691BE-7231-48F7-840D-B5B31B2D89A8}" type="pres">
      <dgm:prSet presAssocID="{12B7A9FB-A19E-4EE5-9BDF-5987FB64C4DF}" presName="sibTrans" presStyleCnt="0"/>
      <dgm:spPr/>
    </dgm:pt>
    <dgm:pt modelId="{DE42C1F4-54AE-404A-8188-9EE115AF8E40}" type="pres">
      <dgm:prSet presAssocID="{09FA3253-43CB-401E-9D7E-2480783F6855}" presName="textNode" presStyleLbl="node1" presStyleIdx="2" presStyleCnt="4">
        <dgm:presLayoutVars>
          <dgm:bulletEnabled val="1"/>
        </dgm:presLayoutVars>
      </dgm:prSet>
      <dgm:spPr/>
    </dgm:pt>
    <dgm:pt modelId="{7315665F-DA93-4A9F-B474-1CA952DD5FCF}" type="pres">
      <dgm:prSet presAssocID="{4CBA0AC6-EDBC-4E37-BE50-91A67F22C037}" presName="sibTrans" presStyleCnt="0"/>
      <dgm:spPr/>
    </dgm:pt>
    <dgm:pt modelId="{B5B72FAE-A41D-4C6F-9DB2-3B5733B9101B}" type="pres">
      <dgm:prSet presAssocID="{B91847C3-2AFE-470D-A692-C46FB35EC448}" presName="textNode" presStyleLbl="node1" presStyleIdx="3" presStyleCnt="4">
        <dgm:presLayoutVars>
          <dgm:bulletEnabled val="1"/>
        </dgm:presLayoutVars>
      </dgm:prSet>
      <dgm:spPr/>
    </dgm:pt>
  </dgm:ptLst>
  <dgm:cxnLst>
    <dgm:cxn modelId="{D1140128-B480-4338-8FFE-41993CCF136F}" srcId="{AA6757AF-B82B-4BBF-80E6-918E83865169}" destId="{886F815B-3499-424F-866B-C68A37E754C6}" srcOrd="0" destOrd="0" parTransId="{77619BFE-C5BA-4870-BE39-4270F3C81909}" sibTransId="{D235EB5A-02C3-4B13-9BC4-22F08A1C7E0D}"/>
    <dgm:cxn modelId="{FE340870-02A1-4F2A-88C0-20C8ECEB285B}" type="presOf" srcId="{886F815B-3499-424F-866B-C68A37E754C6}" destId="{E8975C44-7750-46BB-ADE5-70312AFFBCF8}" srcOrd="0" destOrd="0" presId="urn:microsoft.com/office/officeart/2005/8/layout/hProcess9"/>
    <dgm:cxn modelId="{58511671-ED65-42ED-BD5B-06853028DF9A}" srcId="{AA6757AF-B82B-4BBF-80E6-918E83865169}" destId="{B91847C3-2AFE-470D-A692-C46FB35EC448}" srcOrd="3" destOrd="0" parTransId="{D941AD43-CE24-417D-972A-747040612B85}" sibTransId="{5A6CD4A0-9C5D-447F-8DFA-3B04ADD1E343}"/>
    <dgm:cxn modelId="{86A34F7C-31D1-4989-93E5-C69055D0B498}" type="presOf" srcId="{09FA3253-43CB-401E-9D7E-2480783F6855}" destId="{DE42C1F4-54AE-404A-8188-9EE115AF8E40}" srcOrd="0" destOrd="0" presId="urn:microsoft.com/office/officeart/2005/8/layout/hProcess9"/>
    <dgm:cxn modelId="{038AC886-409C-4896-97F1-EF969589F3F9}" srcId="{AA6757AF-B82B-4BBF-80E6-918E83865169}" destId="{09FA3253-43CB-401E-9D7E-2480783F6855}" srcOrd="2" destOrd="0" parTransId="{7A305000-809D-4BA9-81E8-D683A0DE9DF1}" sibTransId="{4CBA0AC6-EDBC-4E37-BE50-91A67F22C037}"/>
    <dgm:cxn modelId="{AEDF078F-3A47-4030-8A9A-C4A42E944EA0}" type="presOf" srcId="{AA6757AF-B82B-4BBF-80E6-918E83865169}" destId="{C2F2F1BA-3A23-4D41-845E-FA154733AD59}" srcOrd="0" destOrd="0" presId="urn:microsoft.com/office/officeart/2005/8/layout/hProcess9"/>
    <dgm:cxn modelId="{C29DD096-D3A2-416E-8534-9499F1A62FC1}" type="presOf" srcId="{1F939EB5-F488-4508-8CA2-6BA8F2F65429}" destId="{3C29CDAC-110D-4FF3-8A55-42022FFE346B}" srcOrd="0" destOrd="0" presId="urn:microsoft.com/office/officeart/2005/8/layout/hProcess9"/>
    <dgm:cxn modelId="{649C55F3-D66C-45A5-A822-2E2B8FB6665A}" srcId="{AA6757AF-B82B-4BBF-80E6-918E83865169}" destId="{1F939EB5-F488-4508-8CA2-6BA8F2F65429}" srcOrd="1" destOrd="0" parTransId="{6C6920E2-D819-4578-A95C-EBC19F2091BB}" sibTransId="{12B7A9FB-A19E-4EE5-9BDF-5987FB64C4DF}"/>
    <dgm:cxn modelId="{65C632FC-1D2E-4BE8-A993-20661A8A4D17}" type="presOf" srcId="{B91847C3-2AFE-470D-A692-C46FB35EC448}" destId="{B5B72FAE-A41D-4C6F-9DB2-3B5733B9101B}" srcOrd="0" destOrd="0" presId="urn:microsoft.com/office/officeart/2005/8/layout/hProcess9"/>
    <dgm:cxn modelId="{C0C5E679-F95E-4191-A125-51D4FCC67BE4}" type="presParOf" srcId="{C2F2F1BA-3A23-4D41-845E-FA154733AD59}" destId="{80CA2966-F8D9-41AB-B90B-95EF11AFD4EE}" srcOrd="0" destOrd="0" presId="urn:microsoft.com/office/officeart/2005/8/layout/hProcess9"/>
    <dgm:cxn modelId="{F6BB4912-8CE4-4AC3-9DCE-10740FD9270F}" type="presParOf" srcId="{C2F2F1BA-3A23-4D41-845E-FA154733AD59}" destId="{5777EA4A-BA04-4622-ACE3-876770065D2C}" srcOrd="1" destOrd="0" presId="urn:microsoft.com/office/officeart/2005/8/layout/hProcess9"/>
    <dgm:cxn modelId="{D80D7BA0-9861-4510-ABEB-4B41E44274B3}" type="presParOf" srcId="{5777EA4A-BA04-4622-ACE3-876770065D2C}" destId="{E8975C44-7750-46BB-ADE5-70312AFFBCF8}" srcOrd="0" destOrd="0" presId="urn:microsoft.com/office/officeart/2005/8/layout/hProcess9"/>
    <dgm:cxn modelId="{32957002-1047-49D2-A4B9-798C9AC039F9}" type="presParOf" srcId="{5777EA4A-BA04-4622-ACE3-876770065D2C}" destId="{B9BC58C6-8F1D-461F-9CC8-2BEF6F847E00}" srcOrd="1" destOrd="0" presId="urn:microsoft.com/office/officeart/2005/8/layout/hProcess9"/>
    <dgm:cxn modelId="{B341607E-9AFC-4FCB-8077-70EE598904EA}" type="presParOf" srcId="{5777EA4A-BA04-4622-ACE3-876770065D2C}" destId="{3C29CDAC-110D-4FF3-8A55-42022FFE346B}" srcOrd="2" destOrd="0" presId="urn:microsoft.com/office/officeart/2005/8/layout/hProcess9"/>
    <dgm:cxn modelId="{EEBD6CD2-80A9-4175-96AE-51D3360B0C4B}" type="presParOf" srcId="{5777EA4A-BA04-4622-ACE3-876770065D2C}" destId="{29E691BE-7231-48F7-840D-B5B31B2D89A8}" srcOrd="3" destOrd="0" presId="urn:microsoft.com/office/officeart/2005/8/layout/hProcess9"/>
    <dgm:cxn modelId="{133A9A49-CF4A-435E-872C-A60B40299082}" type="presParOf" srcId="{5777EA4A-BA04-4622-ACE3-876770065D2C}" destId="{DE42C1F4-54AE-404A-8188-9EE115AF8E40}" srcOrd="4" destOrd="0" presId="urn:microsoft.com/office/officeart/2005/8/layout/hProcess9"/>
    <dgm:cxn modelId="{B2A07ACE-A5E2-4EFC-AA22-AEF87B9D0F24}" type="presParOf" srcId="{5777EA4A-BA04-4622-ACE3-876770065D2C}" destId="{7315665F-DA93-4A9F-B474-1CA952DD5FCF}" srcOrd="5" destOrd="0" presId="urn:microsoft.com/office/officeart/2005/8/layout/hProcess9"/>
    <dgm:cxn modelId="{17BC825B-869C-4404-93A0-8FFEC38C1F42}" type="presParOf" srcId="{5777EA4A-BA04-4622-ACE3-876770065D2C}" destId="{B5B72FAE-A41D-4C6F-9DB2-3B5733B9101B}"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710169-3EF8-4625-BE7C-EC3CD8A95FCF}">
      <dsp:nvSpPr>
        <dsp:cNvPr id="0" name=""/>
        <dsp:cNvSpPr/>
      </dsp:nvSpPr>
      <dsp:spPr>
        <a:xfrm rot="5400000">
          <a:off x="-244299" y="245798"/>
          <a:ext cx="1628664" cy="114006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Arial" panose="020B0604020202020204" pitchFamily="34" charset="0"/>
              <a:cs typeface="Arial" panose="020B0604020202020204" pitchFamily="34" charset="0"/>
            </a:rPr>
            <a:t>2013</a:t>
          </a:r>
        </a:p>
      </dsp:txBody>
      <dsp:txXfrm rot="-5400000">
        <a:off x="1" y="571532"/>
        <a:ext cx="1140065" cy="488599"/>
      </dsp:txXfrm>
    </dsp:sp>
    <dsp:sp modelId="{11675992-D702-49B9-8699-DDBE93138BE8}">
      <dsp:nvSpPr>
        <dsp:cNvPr id="0" name=""/>
        <dsp:cNvSpPr/>
      </dsp:nvSpPr>
      <dsp:spPr>
        <a:xfrm rot="5400000">
          <a:off x="3307377" y="-2165813"/>
          <a:ext cx="1058631" cy="539325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latin typeface="Arial" panose="020B0604020202020204" pitchFamily="34" charset="0"/>
              <a:cs typeface="Arial" panose="020B0604020202020204" pitchFamily="34" charset="0"/>
            </a:rPr>
            <a:t>State transitions almost all Medicaid Fee-For-Service populations and services into a managed care program, KanCare</a:t>
          </a:r>
        </a:p>
      </dsp:txBody>
      <dsp:txXfrm rot="-5400000">
        <a:off x="1140065" y="53177"/>
        <a:ext cx="5341578" cy="955275"/>
      </dsp:txXfrm>
    </dsp:sp>
    <dsp:sp modelId="{D5EDE7BF-4F23-4FED-A8DC-EEA676263C74}">
      <dsp:nvSpPr>
        <dsp:cNvPr id="0" name=""/>
        <dsp:cNvSpPr/>
      </dsp:nvSpPr>
      <dsp:spPr>
        <a:xfrm rot="5400000">
          <a:off x="-244299" y="1680645"/>
          <a:ext cx="1628664" cy="114006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Arial" panose="020B0604020202020204" pitchFamily="34" charset="0"/>
              <a:cs typeface="Arial" panose="020B0604020202020204" pitchFamily="34" charset="0"/>
            </a:rPr>
            <a:t>2014</a:t>
          </a:r>
        </a:p>
      </dsp:txBody>
      <dsp:txXfrm rot="-5400000">
        <a:off x="1" y="2006379"/>
        <a:ext cx="1140065" cy="488599"/>
      </dsp:txXfrm>
    </dsp:sp>
    <dsp:sp modelId="{4C5ED024-82BA-4B99-8851-C83631372EC9}">
      <dsp:nvSpPr>
        <dsp:cNvPr id="0" name=""/>
        <dsp:cNvSpPr/>
      </dsp:nvSpPr>
      <dsp:spPr>
        <a:xfrm rot="5400000">
          <a:off x="3307377" y="-730966"/>
          <a:ext cx="1058631" cy="539325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latin typeface="Arial" panose="020B0604020202020204" pitchFamily="34" charset="0"/>
              <a:cs typeface="Arial" panose="020B0604020202020204" pitchFamily="34" charset="0"/>
            </a:rPr>
            <a:t>I/DD Waiver services included in KanCare as of February 2014</a:t>
          </a:r>
        </a:p>
      </dsp:txBody>
      <dsp:txXfrm rot="-5400000">
        <a:off x="1140065" y="1488024"/>
        <a:ext cx="5341578" cy="955275"/>
      </dsp:txXfrm>
    </dsp:sp>
    <dsp:sp modelId="{9E2BCD53-3AEE-492A-9E79-228DCD426000}">
      <dsp:nvSpPr>
        <dsp:cNvPr id="0" name=""/>
        <dsp:cNvSpPr/>
      </dsp:nvSpPr>
      <dsp:spPr>
        <a:xfrm rot="5400000">
          <a:off x="-244299" y="3115492"/>
          <a:ext cx="1628664" cy="114006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Arial" panose="020B0604020202020204" pitchFamily="34" charset="0"/>
              <a:cs typeface="Arial" panose="020B0604020202020204" pitchFamily="34" charset="0"/>
            </a:rPr>
            <a:t>2017-18</a:t>
          </a:r>
        </a:p>
      </dsp:txBody>
      <dsp:txXfrm rot="-5400000">
        <a:off x="1" y="3441226"/>
        <a:ext cx="1140065" cy="488599"/>
      </dsp:txXfrm>
    </dsp:sp>
    <dsp:sp modelId="{3E335ACA-13BC-4CD3-BE52-E01D829ACA15}">
      <dsp:nvSpPr>
        <dsp:cNvPr id="0" name=""/>
        <dsp:cNvSpPr/>
      </dsp:nvSpPr>
      <dsp:spPr>
        <a:xfrm rot="5400000">
          <a:off x="3307377" y="703879"/>
          <a:ext cx="1058631" cy="539325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latin typeface="Arial" panose="020B0604020202020204" pitchFamily="34" charset="0"/>
              <a:cs typeface="Arial" panose="020B0604020202020204" pitchFamily="34" charset="0"/>
            </a:rPr>
            <a:t>State is implementing new contracts with MCOs to deliver services, including LTSS</a:t>
          </a:r>
        </a:p>
        <a:p>
          <a:pPr marL="171450" lvl="1" indent="-171450" algn="l" defTabSz="755650">
            <a:lnSpc>
              <a:spcPct val="90000"/>
            </a:lnSpc>
            <a:spcBef>
              <a:spcPct val="0"/>
            </a:spcBef>
            <a:spcAft>
              <a:spcPct val="15000"/>
            </a:spcAft>
            <a:buChar char="•"/>
          </a:pPr>
          <a:r>
            <a:rPr lang="en-US" sz="1700" kern="1200" dirty="0">
              <a:latin typeface="Arial" panose="020B0604020202020204" pitchFamily="34" charset="0"/>
              <a:cs typeface="Arial" panose="020B0604020202020204" pitchFamily="34" charset="0"/>
            </a:rPr>
            <a:t>State revised KanCare Quality Strategy to include a greater focus on LTSS</a:t>
          </a:r>
        </a:p>
      </dsp:txBody>
      <dsp:txXfrm rot="-5400000">
        <a:off x="1140065" y="2922869"/>
        <a:ext cx="5341578" cy="9552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E04EBF-F1D3-46E1-93E2-91D0CFE0FDBF}">
      <dsp:nvSpPr>
        <dsp:cNvPr id="0" name=""/>
        <dsp:cNvSpPr/>
      </dsp:nvSpPr>
      <dsp:spPr>
        <a:xfrm>
          <a:off x="1521143" y="-2940"/>
          <a:ext cx="5015862" cy="5015862"/>
        </a:xfrm>
        <a:prstGeom prst="circularArrow">
          <a:avLst>
            <a:gd name="adj1" fmla="val 5274"/>
            <a:gd name="adj2" fmla="val 312630"/>
            <a:gd name="adj3" fmla="val 14228741"/>
            <a:gd name="adj4" fmla="val 17126662"/>
            <a:gd name="adj5" fmla="val 5477"/>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E7D81A-652B-4180-93B4-2CDCBCA94CA9}">
      <dsp:nvSpPr>
        <dsp:cNvPr id="0" name=""/>
        <dsp:cNvSpPr/>
      </dsp:nvSpPr>
      <dsp:spPr>
        <a:xfrm>
          <a:off x="3075907" y="3183"/>
          <a:ext cx="1906334" cy="953167"/>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Annual Goal Setting</a:t>
          </a:r>
        </a:p>
      </dsp:txBody>
      <dsp:txXfrm>
        <a:off x="3122437" y="49713"/>
        <a:ext cx="1813274" cy="860107"/>
      </dsp:txXfrm>
    </dsp:sp>
    <dsp:sp modelId="{AEF58B84-8603-4FD4-82D8-7DC6CD73F6DD}">
      <dsp:nvSpPr>
        <dsp:cNvPr id="0" name=""/>
        <dsp:cNvSpPr/>
      </dsp:nvSpPr>
      <dsp:spPr>
        <a:xfrm>
          <a:off x="4857752" y="1066808"/>
          <a:ext cx="1906334" cy="953167"/>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MCO Operational Monitoring</a:t>
          </a:r>
        </a:p>
      </dsp:txBody>
      <dsp:txXfrm>
        <a:off x="4904282" y="1113338"/>
        <a:ext cx="1813274" cy="860107"/>
      </dsp:txXfrm>
    </dsp:sp>
    <dsp:sp modelId="{2214A6C2-443C-4C86-97B6-5A1C599FE131}">
      <dsp:nvSpPr>
        <dsp:cNvPr id="0" name=""/>
        <dsp:cNvSpPr/>
      </dsp:nvSpPr>
      <dsp:spPr>
        <a:xfrm>
          <a:off x="4838124" y="3055432"/>
          <a:ext cx="1906334" cy="953167"/>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Performance Measurement (Including NCI and NCI-AD)</a:t>
          </a:r>
        </a:p>
      </dsp:txBody>
      <dsp:txXfrm>
        <a:off x="4884654" y="3101962"/>
        <a:ext cx="1813274" cy="860107"/>
      </dsp:txXfrm>
    </dsp:sp>
    <dsp:sp modelId="{46D3FD45-AA5D-402D-AC86-BD4661D9208A}">
      <dsp:nvSpPr>
        <dsp:cNvPr id="0" name=""/>
        <dsp:cNvSpPr/>
      </dsp:nvSpPr>
      <dsp:spPr>
        <a:xfrm>
          <a:off x="3075907" y="4072849"/>
          <a:ext cx="1906334" cy="953167"/>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MCO Quality Improvement Initiatives</a:t>
          </a:r>
        </a:p>
      </dsp:txBody>
      <dsp:txXfrm>
        <a:off x="3122437" y="4119379"/>
        <a:ext cx="1813274" cy="860107"/>
      </dsp:txXfrm>
    </dsp:sp>
    <dsp:sp modelId="{1D15C186-84F4-4182-87FB-DC0B6067F94D}">
      <dsp:nvSpPr>
        <dsp:cNvPr id="0" name=""/>
        <dsp:cNvSpPr/>
      </dsp:nvSpPr>
      <dsp:spPr>
        <a:xfrm>
          <a:off x="1313690" y="3055432"/>
          <a:ext cx="1906334" cy="953167"/>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Updates to Provider Licensing and Certification Criteria</a:t>
          </a:r>
        </a:p>
      </dsp:txBody>
      <dsp:txXfrm>
        <a:off x="1360220" y="3101962"/>
        <a:ext cx="1813274" cy="860107"/>
      </dsp:txXfrm>
    </dsp:sp>
    <dsp:sp modelId="{020B15BE-A6D3-48E5-9CEC-70AD6812BE07}">
      <dsp:nvSpPr>
        <dsp:cNvPr id="0" name=""/>
        <dsp:cNvSpPr/>
      </dsp:nvSpPr>
      <dsp:spPr>
        <a:xfrm>
          <a:off x="1313690" y="1020599"/>
          <a:ext cx="1906334" cy="953167"/>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panose="020B0604020202020204" pitchFamily="34" charset="0"/>
              <a:cs typeface="Arial" panose="020B0604020202020204" pitchFamily="34" charset="0"/>
            </a:rPr>
            <a:t>Stakeholder Reporting</a:t>
          </a:r>
        </a:p>
      </dsp:txBody>
      <dsp:txXfrm>
        <a:off x="1360220" y="1067129"/>
        <a:ext cx="1813274" cy="8601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CA2966-F8D9-41AB-B90B-95EF11AFD4EE}">
      <dsp:nvSpPr>
        <dsp:cNvPr id="0" name=""/>
        <dsp:cNvSpPr/>
      </dsp:nvSpPr>
      <dsp:spPr>
        <a:xfrm>
          <a:off x="617219" y="0"/>
          <a:ext cx="6995160" cy="4525963"/>
        </a:xfrm>
        <a:prstGeom prst="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975C44-7750-46BB-ADE5-70312AFFBCF8}">
      <dsp:nvSpPr>
        <dsp:cNvPr id="0" name=""/>
        <dsp:cNvSpPr/>
      </dsp:nvSpPr>
      <dsp:spPr>
        <a:xfrm>
          <a:off x="4118" y="1357788"/>
          <a:ext cx="1981051" cy="1810385"/>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Define Performance Metrics and MCO Quality Improvement Initiatives</a:t>
          </a:r>
        </a:p>
      </dsp:txBody>
      <dsp:txXfrm>
        <a:off x="92494" y="1446164"/>
        <a:ext cx="1804299" cy="1633633"/>
      </dsp:txXfrm>
    </dsp:sp>
    <dsp:sp modelId="{3C29CDAC-110D-4FF3-8A55-42022FFE346B}">
      <dsp:nvSpPr>
        <dsp:cNvPr id="0" name=""/>
        <dsp:cNvSpPr/>
      </dsp:nvSpPr>
      <dsp:spPr>
        <a:xfrm>
          <a:off x="2084222" y="1357788"/>
          <a:ext cx="1981051" cy="1810385"/>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Implement Quality Improvement Initiatives</a:t>
          </a:r>
        </a:p>
      </dsp:txBody>
      <dsp:txXfrm>
        <a:off x="2172598" y="1446164"/>
        <a:ext cx="1804299" cy="1633633"/>
      </dsp:txXfrm>
    </dsp:sp>
    <dsp:sp modelId="{DE42C1F4-54AE-404A-8188-9EE115AF8E40}">
      <dsp:nvSpPr>
        <dsp:cNvPr id="0" name=""/>
        <dsp:cNvSpPr/>
      </dsp:nvSpPr>
      <dsp:spPr>
        <a:xfrm>
          <a:off x="4164326" y="1357788"/>
          <a:ext cx="1981051" cy="1810385"/>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Review and Analyze Quality Initiatives</a:t>
          </a:r>
        </a:p>
      </dsp:txBody>
      <dsp:txXfrm>
        <a:off x="4252702" y="1446164"/>
        <a:ext cx="1804299" cy="1633633"/>
      </dsp:txXfrm>
    </dsp:sp>
    <dsp:sp modelId="{B5B72FAE-A41D-4C6F-9DB2-3B5733B9101B}">
      <dsp:nvSpPr>
        <dsp:cNvPr id="0" name=""/>
        <dsp:cNvSpPr/>
      </dsp:nvSpPr>
      <dsp:spPr>
        <a:xfrm>
          <a:off x="6244430" y="1357788"/>
          <a:ext cx="1981051" cy="1810385"/>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Develop and Implement Changes for Subsequent Period</a:t>
          </a:r>
        </a:p>
      </dsp:txBody>
      <dsp:txXfrm>
        <a:off x="6332806" y="1446164"/>
        <a:ext cx="1804299" cy="163363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B0EED8E-7AA9-4450-B0D0-E09EF1D71EB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FEACFC7-4F15-4ADF-9BAE-5B2C172970B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B07A06D-9F0D-4466-8855-1951C0C7CD27}" type="datetimeFigureOut">
              <a:rPr lang="en-US" smtClean="0"/>
              <a:t>8/1/2018</a:t>
            </a:fld>
            <a:endParaRPr lang="en-US"/>
          </a:p>
        </p:txBody>
      </p:sp>
      <p:sp>
        <p:nvSpPr>
          <p:cNvPr id="4" name="Footer Placeholder 3">
            <a:extLst>
              <a:ext uri="{FF2B5EF4-FFF2-40B4-BE49-F238E27FC236}">
                <a16:creationId xmlns:a16="http://schemas.microsoft.com/office/drawing/2014/main" id="{E23101C9-4BC3-41F8-B005-A439AAFD698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087D0A7-B4A9-4A06-AE64-82C4BC7EBF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4C57AE2-576F-4F6D-AE6B-2817B457853B}" type="slidenum">
              <a:rPr lang="en-US" smtClean="0"/>
              <a:t>‹#›</a:t>
            </a:fld>
            <a:endParaRPr lang="en-US"/>
          </a:p>
        </p:txBody>
      </p:sp>
    </p:spTree>
    <p:extLst>
      <p:ext uri="{BB962C8B-B14F-4D97-AF65-F5344CB8AC3E}">
        <p14:creationId xmlns:p14="http://schemas.microsoft.com/office/powerpoint/2010/main" val="1820225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7DB47F-0A05-40C3-B558-93751726D4EB}" type="datetimeFigureOut">
              <a:rPr lang="en-US" smtClean="0"/>
              <a:t>8/1/2018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38C459-2878-49DE-99B5-741863EDCF30}" type="slidenum">
              <a:rPr lang="en-US" smtClean="0"/>
              <a:t>‹#›</a:t>
            </a:fld>
            <a:endParaRPr lang="en-US"/>
          </a:p>
        </p:txBody>
      </p:sp>
    </p:spTree>
    <p:extLst>
      <p:ext uri="{BB962C8B-B14F-4D97-AF65-F5344CB8AC3E}">
        <p14:creationId xmlns:p14="http://schemas.microsoft.com/office/powerpoint/2010/main" val="1654044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38C459-2878-49DE-99B5-741863EDCF30}" type="slidenum">
              <a:rPr lang="en-US" smtClean="0"/>
              <a:t>2</a:t>
            </a:fld>
            <a:endParaRPr lang="en-US"/>
          </a:p>
        </p:txBody>
      </p:sp>
    </p:spTree>
    <p:extLst>
      <p:ext uri="{BB962C8B-B14F-4D97-AF65-F5344CB8AC3E}">
        <p14:creationId xmlns:p14="http://schemas.microsoft.com/office/powerpoint/2010/main" val="3036403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38C459-2878-49DE-99B5-741863EDCF30}" type="slidenum">
              <a:rPr lang="en-US" smtClean="0"/>
              <a:t>3</a:t>
            </a:fld>
            <a:endParaRPr lang="en-US"/>
          </a:p>
        </p:txBody>
      </p:sp>
    </p:spTree>
    <p:extLst>
      <p:ext uri="{BB962C8B-B14F-4D97-AF65-F5344CB8AC3E}">
        <p14:creationId xmlns:p14="http://schemas.microsoft.com/office/powerpoint/2010/main" val="321611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8726B95-85C2-40CC-80A9-35E112AA206D}" type="slidenum">
              <a:rPr lang="en-US" smtClean="0"/>
              <a:t>5</a:t>
            </a:fld>
            <a:endParaRPr lang="en-US" dirty="0"/>
          </a:p>
        </p:txBody>
      </p:sp>
    </p:spTree>
    <p:extLst>
      <p:ext uri="{BB962C8B-B14F-4D97-AF65-F5344CB8AC3E}">
        <p14:creationId xmlns:p14="http://schemas.microsoft.com/office/powerpoint/2010/main" val="2378328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8726B95-85C2-40CC-80A9-35E112AA206D}" type="slidenum">
              <a:rPr lang="en-US" smtClean="0"/>
              <a:t>6</a:t>
            </a:fld>
            <a:endParaRPr lang="en-US" dirty="0"/>
          </a:p>
        </p:txBody>
      </p:sp>
    </p:spTree>
    <p:extLst>
      <p:ext uri="{BB962C8B-B14F-4D97-AF65-F5344CB8AC3E}">
        <p14:creationId xmlns:p14="http://schemas.microsoft.com/office/powerpoint/2010/main" val="1974833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1FE37EE-E95C-4E27-8A9E-3B4EA5439DC6}" type="slidenum">
              <a:rPr lang="en-US" smtClean="0"/>
              <a:pPr/>
              <a:t>7</a:t>
            </a:fld>
            <a:endParaRPr lang="en-US" dirty="0"/>
          </a:p>
        </p:txBody>
      </p:sp>
    </p:spTree>
    <p:extLst>
      <p:ext uri="{BB962C8B-B14F-4D97-AF65-F5344CB8AC3E}">
        <p14:creationId xmlns:p14="http://schemas.microsoft.com/office/powerpoint/2010/main" val="39897130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77831" y="3733800"/>
            <a:ext cx="7772400" cy="1470025"/>
          </a:xfrm>
        </p:spPr>
        <p:txBody>
          <a:bodyPr/>
          <a:lstStyle>
            <a:lvl1pPr>
              <a:defRPr b="1">
                <a:solidFill>
                  <a:schemeClr val="tx2">
                    <a:lumMod val="75000"/>
                  </a:schemeClr>
                </a:solidFill>
                <a:latin typeface="Arial" pitchFamily="34" charset="0"/>
                <a:cs typeface="Arial" pitchFamily="34" charset="0"/>
              </a:defRPr>
            </a:lvl1pPr>
          </a:lstStyle>
          <a:p>
            <a:r>
              <a:rPr lang="en-US"/>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28603" y="228600"/>
            <a:ext cx="4670856" cy="3124200"/>
          </a:xfrm>
          <a:prstGeom prst="rect">
            <a:avLst/>
          </a:prstGeom>
        </p:spPr>
      </p:pic>
      <p:sp>
        <p:nvSpPr>
          <p:cNvPr id="12" name="Text Placeholder 11"/>
          <p:cNvSpPr>
            <a:spLocks noGrp="1"/>
          </p:cNvSpPr>
          <p:nvPr>
            <p:ph type="body" sz="quarter" idx="11" hasCustomPrompt="1"/>
          </p:nvPr>
        </p:nvSpPr>
        <p:spPr>
          <a:xfrm>
            <a:off x="4564031" y="5867400"/>
            <a:ext cx="4503769" cy="457200"/>
          </a:xfrm>
        </p:spPr>
        <p:txBody>
          <a:bodyPr>
            <a:noAutofit/>
          </a:bodyPr>
          <a:lstStyle>
            <a:lvl1pPr marL="0" indent="0" algn="r">
              <a:buNone/>
              <a:defRPr sz="2800" baseline="0">
                <a:solidFill>
                  <a:schemeClr val="tx2">
                    <a:lumMod val="75000"/>
                  </a:schemeClr>
                </a:solidFill>
                <a:latin typeface="Arial" pitchFamily="34" charset="0"/>
                <a:cs typeface="Arial" pitchFamily="34" charset="0"/>
              </a:defRPr>
            </a:lvl1pPr>
            <a:lvl2pPr marL="457200" indent="0">
              <a:buNone/>
              <a:defRPr>
                <a:solidFill>
                  <a:schemeClr val="tx2">
                    <a:lumMod val="75000"/>
                  </a:schemeClr>
                </a:solidFill>
              </a:defRPr>
            </a:lvl2pPr>
            <a:lvl3pPr marL="914400" indent="0">
              <a:buNone/>
              <a:defRPr>
                <a:solidFill>
                  <a:schemeClr val="tx2">
                    <a:lumMod val="75000"/>
                  </a:schemeClr>
                </a:solidFill>
              </a:defRPr>
            </a:lvl3pPr>
            <a:lvl4pPr marL="1371600" indent="0">
              <a:buNone/>
              <a:defRPr>
                <a:solidFill>
                  <a:schemeClr val="tx2">
                    <a:lumMod val="75000"/>
                  </a:schemeClr>
                </a:solidFill>
              </a:defRPr>
            </a:lvl4pPr>
            <a:lvl5pPr marL="1828800" indent="0">
              <a:buNone/>
              <a:defRPr>
                <a:solidFill>
                  <a:schemeClr val="tx2">
                    <a:lumMod val="75000"/>
                  </a:schemeClr>
                </a:solidFill>
              </a:defRPr>
            </a:lvl5pPr>
          </a:lstStyle>
          <a:p>
            <a:pPr lvl="0"/>
            <a:r>
              <a:rPr lang="en-US" dirty="0"/>
              <a:t>Click to Add Name &amp; Title</a:t>
            </a:r>
          </a:p>
        </p:txBody>
      </p:sp>
      <p:sp>
        <p:nvSpPr>
          <p:cNvPr id="15" name="Date Placeholder 14"/>
          <p:cNvSpPr>
            <a:spLocks noGrp="1"/>
          </p:cNvSpPr>
          <p:nvPr>
            <p:ph type="dt" sz="half" idx="12"/>
          </p:nvPr>
        </p:nvSpPr>
        <p:spPr>
          <a:xfrm>
            <a:off x="4564031" y="6400800"/>
            <a:ext cx="4503769" cy="365125"/>
          </a:xfrm>
        </p:spPr>
        <p:txBody>
          <a:bodyPr/>
          <a:lstStyle>
            <a:lvl1pPr algn="r">
              <a:defRPr sz="2800">
                <a:solidFill>
                  <a:schemeClr val="tx2">
                    <a:lumMod val="75000"/>
                  </a:schemeClr>
                </a:solidFill>
                <a:latin typeface="Arial" pitchFamily="34" charset="0"/>
                <a:cs typeface="Arial" pitchFamily="34" charset="0"/>
              </a:defRPr>
            </a:lvl1pPr>
          </a:lstStyle>
          <a:p>
            <a:r>
              <a:rPr lang="en-US"/>
              <a:t>June 1, 2018</a:t>
            </a:r>
          </a:p>
        </p:txBody>
      </p:sp>
    </p:spTree>
    <p:extLst>
      <p:ext uri="{BB962C8B-B14F-4D97-AF65-F5344CB8AC3E}">
        <p14:creationId xmlns:p14="http://schemas.microsoft.com/office/powerpoint/2010/main" val="65007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z="1400">
                <a:latin typeface="Arial" panose="020B0604020202020204" pitchFamily="34" charset="0"/>
                <a:cs typeface="Arial" panose="020B0604020202020204" pitchFamily="34" charset="0"/>
              </a:defRPr>
            </a:lvl1pPr>
          </a:lstStyle>
          <a:p>
            <a:r>
              <a:rPr lang="en-US"/>
              <a:t>June 1, 2018</a:t>
            </a:r>
          </a:p>
        </p:txBody>
      </p:sp>
      <p:sp>
        <p:nvSpPr>
          <p:cNvPr id="5" name="Footer Placeholder 4"/>
          <p:cNvSpPr>
            <a:spLocks noGrp="1"/>
          </p:cNvSpPr>
          <p:nvPr>
            <p:ph type="ftr" sz="quarter" idx="11"/>
          </p:nvPr>
        </p:nvSpPr>
        <p:spPr/>
        <p:txBody>
          <a:bodyPr/>
          <a:lstStyle>
            <a:lvl1pPr>
              <a:defRPr sz="1400">
                <a:latin typeface="Arial" panose="020B0604020202020204" pitchFamily="34" charset="0"/>
                <a:cs typeface="Arial" panose="020B0604020202020204" pitchFamily="34" charset="0"/>
              </a:defRPr>
            </a:lvl1pPr>
          </a:lstStyle>
          <a:p>
            <a:endParaRPr lang="en-US"/>
          </a:p>
        </p:txBody>
      </p:sp>
      <p:sp>
        <p:nvSpPr>
          <p:cNvPr id="6" name="Slide Number Placeholder 5"/>
          <p:cNvSpPr>
            <a:spLocks noGrp="1"/>
          </p:cNvSpPr>
          <p:nvPr>
            <p:ph type="sldNum" sz="quarter" idx="12"/>
          </p:nvPr>
        </p:nvSpPr>
        <p:spPr/>
        <p:txBody>
          <a:bodyPr/>
          <a:lstStyle>
            <a:lvl1pPr>
              <a:defRPr sz="1400">
                <a:latin typeface="Arial" panose="020B0604020202020204" pitchFamily="34" charset="0"/>
                <a:cs typeface="Arial" panose="020B0604020202020204" pitchFamily="34" charset="0"/>
              </a:defRPr>
            </a:lvl1pPr>
          </a:lstStyle>
          <a:p>
            <a:fld id="{4CC80072-E976-4164-B251-BB9FF94A818B}" type="slidenum">
              <a:rPr lang="en-US" smtClean="0"/>
              <a:pPr/>
              <a:t>‹#›</a:t>
            </a:fld>
            <a:endParaRPr lang="en-US"/>
          </a:p>
        </p:txBody>
      </p:sp>
    </p:spTree>
    <p:extLst>
      <p:ext uri="{BB962C8B-B14F-4D97-AF65-F5344CB8AC3E}">
        <p14:creationId xmlns:p14="http://schemas.microsoft.com/office/powerpoint/2010/main" val="741547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June 1, 2018</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80072-E976-4164-B251-BB9FF94A818B}" type="slidenum">
              <a:rPr lang="en-US" smtClean="0"/>
              <a:t>‹#›</a:t>
            </a:fld>
            <a:endParaRPr lang="en-US"/>
          </a:p>
        </p:txBody>
      </p:sp>
    </p:spTree>
    <p:extLst>
      <p:ext uri="{BB962C8B-B14F-4D97-AF65-F5344CB8AC3E}">
        <p14:creationId xmlns:p14="http://schemas.microsoft.com/office/powerpoint/2010/main" val="1679116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sz="1400">
                <a:latin typeface="Arial" panose="020B0604020202020204" pitchFamily="34" charset="0"/>
                <a:cs typeface="Arial" panose="020B0604020202020204" pitchFamily="34" charset="0"/>
              </a:defRPr>
            </a:lvl1pPr>
          </a:lstStyle>
          <a:p>
            <a:r>
              <a:rPr lang="en-US"/>
              <a:t>June 1, 2018</a:t>
            </a:r>
          </a:p>
        </p:txBody>
      </p:sp>
      <p:sp>
        <p:nvSpPr>
          <p:cNvPr id="6" name="Footer Placeholder 5"/>
          <p:cNvSpPr>
            <a:spLocks noGrp="1"/>
          </p:cNvSpPr>
          <p:nvPr>
            <p:ph type="ftr" sz="quarter" idx="11"/>
          </p:nvPr>
        </p:nvSpPr>
        <p:spPr/>
        <p:txBody>
          <a:bodyPr/>
          <a:lstStyle>
            <a:lvl1pPr>
              <a:defRPr sz="1400">
                <a:latin typeface="Arial" panose="020B0604020202020204" pitchFamily="34" charset="0"/>
                <a:cs typeface="Arial" panose="020B0604020202020204" pitchFamily="34" charset="0"/>
              </a:defRPr>
            </a:lvl1pPr>
          </a:lstStyle>
          <a:p>
            <a:endParaRPr lang="en-US"/>
          </a:p>
        </p:txBody>
      </p:sp>
      <p:sp>
        <p:nvSpPr>
          <p:cNvPr id="7" name="Slide Number Placeholder 6"/>
          <p:cNvSpPr>
            <a:spLocks noGrp="1"/>
          </p:cNvSpPr>
          <p:nvPr>
            <p:ph type="sldNum" sz="quarter" idx="12"/>
          </p:nvPr>
        </p:nvSpPr>
        <p:spPr/>
        <p:txBody>
          <a:bodyPr/>
          <a:lstStyle>
            <a:lvl1pPr>
              <a:defRPr sz="1400">
                <a:latin typeface="Arial" panose="020B0604020202020204" pitchFamily="34" charset="0"/>
                <a:cs typeface="Arial" panose="020B0604020202020204" pitchFamily="34" charset="0"/>
              </a:defRPr>
            </a:lvl1pPr>
          </a:lstStyle>
          <a:p>
            <a:fld id="{4CC80072-E976-4164-B251-BB9FF94A818B}" type="slidenum">
              <a:rPr lang="en-US" smtClean="0"/>
              <a:pPr/>
              <a:t>‹#›</a:t>
            </a:fld>
            <a:endParaRPr lang="en-US"/>
          </a:p>
        </p:txBody>
      </p:sp>
    </p:spTree>
    <p:extLst>
      <p:ext uri="{BB962C8B-B14F-4D97-AF65-F5344CB8AC3E}">
        <p14:creationId xmlns:p14="http://schemas.microsoft.com/office/powerpoint/2010/main" val="197087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June 1, 2018</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C80072-E976-4164-B251-BB9FF94A818B}" type="slidenum">
              <a:rPr lang="en-US" smtClean="0"/>
              <a:t>‹#›</a:t>
            </a:fld>
            <a:endParaRPr lang="en-US"/>
          </a:p>
        </p:txBody>
      </p:sp>
    </p:spTree>
    <p:extLst>
      <p:ext uri="{BB962C8B-B14F-4D97-AF65-F5344CB8AC3E}">
        <p14:creationId xmlns:p14="http://schemas.microsoft.com/office/powerpoint/2010/main" val="795271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June 1, 2018</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C80072-E976-4164-B251-BB9FF94A818B}" type="slidenum">
              <a:rPr lang="en-US" smtClean="0"/>
              <a:t>‹#›</a:t>
            </a:fld>
            <a:endParaRPr lang="en-US"/>
          </a:p>
        </p:txBody>
      </p:sp>
    </p:spTree>
    <p:extLst>
      <p:ext uri="{BB962C8B-B14F-4D97-AF65-F5344CB8AC3E}">
        <p14:creationId xmlns:p14="http://schemas.microsoft.com/office/powerpoint/2010/main" val="2913595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June 1, 2018</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C80072-E976-4164-B251-BB9FF94A818B}" type="slidenum">
              <a:rPr lang="en-US" smtClean="0"/>
              <a:t>‹#›</a:t>
            </a:fld>
            <a:endParaRPr lang="en-US"/>
          </a:p>
        </p:txBody>
      </p:sp>
    </p:spTree>
    <p:extLst>
      <p:ext uri="{BB962C8B-B14F-4D97-AF65-F5344CB8AC3E}">
        <p14:creationId xmlns:p14="http://schemas.microsoft.com/office/powerpoint/2010/main" val="1089619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a:t>June 1, 2018</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C80072-E976-4164-B251-BB9FF94A818B}"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10440" y="3965796"/>
            <a:ext cx="2733560" cy="2892204"/>
          </a:xfrm>
          <a:prstGeom prst="rect">
            <a:avLst/>
          </a:prstGeom>
        </p:spPr>
      </p:pic>
    </p:spTree>
    <p:extLst>
      <p:ext uri="{BB962C8B-B14F-4D97-AF65-F5344CB8AC3E}">
        <p14:creationId xmlns:p14="http://schemas.microsoft.com/office/powerpoint/2010/main" val="3809559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a:t>June 1, 2018</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C80072-E976-4164-B251-BB9FF94A818B}" type="slidenum">
              <a:rPr lang="en-US" smtClean="0"/>
              <a:t>‹#›</a:t>
            </a:fld>
            <a:endParaRPr lang="en-US"/>
          </a:p>
        </p:txBody>
      </p:sp>
    </p:spTree>
    <p:extLst>
      <p:ext uri="{BB962C8B-B14F-4D97-AF65-F5344CB8AC3E}">
        <p14:creationId xmlns:p14="http://schemas.microsoft.com/office/powerpoint/2010/main" val="1071989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6400800" y="3965796"/>
            <a:ext cx="2743200" cy="289220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June 1, 2018</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C80072-E976-4164-B251-BB9FF94A818B}" type="slidenum">
              <a:rPr lang="en-US" smtClean="0"/>
              <a:t>‹#›</a:t>
            </a:fld>
            <a:endParaRPr lang="en-US"/>
          </a:p>
        </p:txBody>
      </p:sp>
    </p:spTree>
    <p:extLst>
      <p:ext uri="{BB962C8B-B14F-4D97-AF65-F5344CB8AC3E}">
        <p14:creationId xmlns:p14="http://schemas.microsoft.com/office/powerpoint/2010/main" val="145297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p:txStyles>
    <p:titleStyle>
      <a:lvl1pPr algn="ctr" defTabSz="914400" rtl="0" eaLnBrk="1" latinLnBrk="0" hangingPunct="1">
        <a:spcBef>
          <a:spcPct val="0"/>
        </a:spcBef>
        <a:buNone/>
        <a:defRPr sz="4400" kern="1200">
          <a:solidFill>
            <a:schemeClr val="tx2">
              <a:lumMod val="75000"/>
            </a:schemeClr>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2">
              <a:lumMod val="7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2">
              <a:lumMod val="7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2">
              <a:lumMod val="7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2">
              <a:lumMod val="7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2">
              <a:lumMod val="7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Long Term Services and Supports (LTSS) Quality in KanCare</a:t>
            </a:r>
          </a:p>
        </p:txBody>
      </p:sp>
      <p:sp>
        <p:nvSpPr>
          <p:cNvPr id="3" name="Subtitle 2"/>
          <p:cNvSpPr>
            <a:spLocks noGrp="1"/>
          </p:cNvSpPr>
          <p:nvPr>
            <p:ph type="subTitle" idx="4294967295"/>
          </p:nvPr>
        </p:nvSpPr>
        <p:spPr>
          <a:xfrm>
            <a:off x="1676400" y="5791200"/>
            <a:ext cx="7467600" cy="533400"/>
          </a:xfrm>
        </p:spPr>
        <p:txBody>
          <a:bodyPr>
            <a:noAutofit/>
          </a:bodyPr>
          <a:lstStyle/>
          <a:p>
            <a:pPr marL="0" indent="0" algn="r">
              <a:buNone/>
            </a:pPr>
            <a:r>
              <a:rPr lang="en-US" sz="2800" dirty="0">
                <a:solidFill>
                  <a:schemeClr val="tx2">
                    <a:lumMod val="75000"/>
                  </a:schemeClr>
                </a:solidFill>
              </a:rPr>
              <a:t>Brad Ridley, Director of Operations </a:t>
            </a:r>
          </a:p>
        </p:txBody>
      </p:sp>
      <p:sp>
        <p:nvSpPr>
          <p:cNvPr id="4" name="Date Placeholder 3"/>
          <p:cNvSpPr>
            <a:spLocks noGrp="1"/>
          </p:cNvSpPr>
          <p:nvPr>
            <p:ph type="dt" sz="half" idx="12"/>
          </p:nvPr>
        </p:nvSpPr>
        <p:spPr>
          <a:xfrm>
            <a:off x="5867400" y="6248400"/>
            <a:ext cx="3276600" cy="517525"/>
          </a:xfrm>
        </p:spPr>
        <p:txBody>
          <a:bodyPr/>
          <a:lstStyle/>
          <a:p>
            <a:r>
              <a:rPr lang="en-US" dirty="0"/>
              <a:t>August 1, 2018</a:t>
            </a:r>
          </a:p>
        </p:txBody>
      </p:sp>
    </p:spTree>
    <p:extLst>
      <p:ext uri="{BB962C8B-B14F-4D97-AF65-F5344CB8AC3E}">
        <p14:creationId xmlns:p14="http://schemas.microsoft.com/office/powerpoint/2010/main" val="1390654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49DEE-7F66-4ADD-AE79-206F67E3D2A7}"/>
              </a:ext>
            </a:extLst>
          </p:cNvPr>
          <p:cNvSpPr>
            <a:spLocks noGrp="1"/>
          </p:cNvSpPr>
          <p:nvPr>
            <p:ph type="title"/>
          </p:nvPr>
        </p:nvSpPr>
        <p:spPr/>
        <p:txBody>
          <a:bodyPr/>
          <a:lstStyle/>
          <a:p>
            <a:r>
              <a:rPr lang="en-US" dirty="0"/>
              <a:t>LTSS in Managed Care</a:t>
            </a:r>
          </a:p>
        </p:txBody>
      </p:sp>
      <p:sp>
        <p:nvSpPr>
          <p:cNvPr id="4" name="Date Placeholder 3">
            <a:extLst>
              <a:ext uri="{FF2B5EF4-FFF2-40B4-BE49-F238E27FC236}">
                <a16:creationId xmlns:a16="http://schemas.microsoft.com/office/drawing/2014/main" id="{BC15B57B-BF6D-450B-A3B5-2EB4AB749A18}"/>
              </a:ext>
            </a:extLst>
          </p:cNvPr>
          <p:cNvSpPr>
            <a:spLocks noGrp="1"/>
          </p:cNvSpPr>
          <p:nvPr>
            <p:ph type="dt" sz="half" idx="10"/>
          </p:nvPr>
        </p:nvSpPr>
        <p:spPr/>
        <p:txBody>
          <a:bodyPr/>
          <a:lstStyle/>
          <a:p>
            <a:r>
              <a:rPr lang="en-US" dirty="0"/>
              <a:t>August 1, 2018</a:t>
            </a:r>
          </a:p>
        </p:txBody>
      </p:sp>
      <p:sp>
        <p:nvSpPr>
          <p:cNvPr id="5" name="Slide Number Placeholder 4">
            <a:extLst>
              <a:ext uri="{FF2B5EF4-FFF2-40B4-BE49-F238E27FC236}">
                <a16:creationId xmlns:a16="http://schemas.microsoft.com/office/drawing/2014/main" id="{90E841A8-0D11-4A98-8D09-F84640EAE29A}"/>
              </a:ext>
            </a:extLst>
          </p:cNvPr>
          <p:cNvSpPr>
            <a:spLocks noGrp="1"/>
          </p:cNvSpPr>
          <p:nvPr>
            <p:ph type="sldNum" sz="quarter" idx="12"/>
          </p:nvPr>
        </p:nvSpPr>
        <p:spPr/>
        <p:txBody>
          <a:bodyPr/>
          <a:lstStyle/>
          <a:p>
            <a:fld id="{4CC80072-E976-4164-B251-BB9FF94A818B}" type="slidenum">
              <a:rPr lang="en-US" smtClean="0"/>
              <a:pPr/>
              <a:t>2</a:t>
            </a:fld>
            <a:endParaRPr lang="en-US"/>
          </a:p>
        </p:txBody>
      </p:sp>
      <p:graphicFrame>
        <p:nvGraphicFramePr>
          <p:cNvPr id="6" name="Diagram 5">
            <a:extLst>
              <a:ext uri="{FF2B5EF4-FFF2-40B4-BE49-F238E27FC236}">
                <a16:creationId xmlns:a16="http://schemas.microsoft.com/office/drawing/2014/main" id="{5B0E2232-02AF-4187-8164-2198DC2F6280}"/>
              </a:ext>
            </a:extLst>
          </p:cNvPr>
          <p:cNvGraphicFramePr/>
          <p:nvPr>
            <p:extLst>
              <p:ext uri="{D42A27DB-BD31-4B8C-83A1-F6EECF244321}">
                <p14:modId xmlns:p14="http://schemas.microsoft.com/office/powerpoint/2010/main" val="3477703527"/>
              </p:ext>
            </p:extLst>
          </p:nvPr>
        </p:nvGraphicFramePr>
        <p:xfrm>
          <a:off x="1305339" y="1854994"/>
          <a:ext cx="6533322" cy="45013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83654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A6B22-7745-4A77-B38B-A0F656FF2EC3}"/>
              </a:ext>
            </a:extLst>
          </p:cNvPr>
          <p:cNvSpPr>
            <a:spLocks noGrp="1"/>
          </p:cNvSpPr>
          <p:nvPr>
            <p:ph type="title"/>
          </p:nvPr>
        </p:nvSpPr>
        <p:spPr/>
        <p:txBody>
          <a:bodyPr/>
          <a:lstStyle/>
          <a:p>
            <a:r>
              <a:rPr lang="en-US" dirty="0"/>
              <a:t>Implementation Challenges</a:t>
            </a:r>
          </a:p>
        </p:txBody>
      </p:sp>
      <p:sp>
        <p:nvSpPr>
          <p:cNvPr id="3" name="Content Placeholder 2">
            <a:extLst>
              <a:ext uri="{FF2B5EF4-FFF2-40B4-BE49-F238E27FC236}">
                <a16:creationId xmlns:a16="http://schemas.microsoft.com/office/drawing/2014/main" id="{75DD4250-6313-4992-BC27-7F76936C3990}"/>
              </a:ext>
            </a:extLst>
          </p:cNvPr>
          <p:cNvSpPr>
            <a:spLocks noGrp="1"/>
          </p:cNvSpPr>
          <p:nvPr>
            <p:ph idx="1"/>
          </p:nvPr>
        </p:nvSpPr>
        <p:spPr/>
        <p:txBody>
          <a:bodyPr>
            <a:normAutofit fontScale="92500" lnSpcReduction="10000"/>
          </a:bodyPr>
          <a:lstStyle/>
          <a:p>
            <a:pPr marL="0" indent="0">
              <a:buNone/>
            </a:pPr>
            <a:endParaRPr lang="en-US" dirty="0"/>
          </a:p>
          <a:p>
            <a:pPr lvl="1">
              <a:spcAft>
                <a:spcPts val="2400"/>
              </a:spcAft>
            </a:pPr>
            <a:r>
              <a:rPr lang="en-US" dirty="0"/>
              <a:t>Lack of established standardized and meaningful managed care focused LTSS performance measures nationally and within KanCare.</a:t>
            </a:r>
          </a:p>
          <a:p>
            <a:pPr lvl="1">
              <a:spcAft>
                <a:spcPts val="2400"/>
              </a:spcAft>
            </a:pPr>
            <a:r>
              <a:rPr lang="en-US" dirty="0"/>
              <a:t>KanCare program evaluation and outcomes heavily focused on physical health</a:t>
            </a:r>
          </a:p>
          <a:p>
            <a:pPr lvl="1">
              <a:spcAft>
                <a:spcPts val="2400"/>
              </a:spcAft>
            </a:pPr>
            <a:r>
              <a:rPr lang="en-US" dirty="0"/>
              <a:t>Limited meaningful stakeholder engagement related to quality monitoring and performance improvement</a:t>
            </a:r>
          </a:p>
          <a:p>
            <a:pPr lvl="1"/>
            <a:endParaRPr lang="en-US" dirty="0"/>
          </a:p>
          <a:p>
            <a:pPr lvl="1"/>
            <a:endParaRPr lang="en-US" dirty="0"/>
          </a:p>
          <a:p>
            <a:pPr lvl="1"/>
            <a:endParaRPr lang="en-US" dirty="0"/>
          </a:p>
        </p:txBody>
      </p:sp>
      <p:sp>
        <p:nvSpPr>
          <p:cNvPr id="4" name="Date Placeholder 3">
            <a:extLst>
              <a:ext uri="{FF2B5EF4-FFF2-40B4-BE49-F238E27FC236}">
                <a16:creationId xmlns:a16="http://schemas.microsoft.com/office/drawing/2014/main" id="{4E17E5E5-8A89-4BB0-8CE2-A3C72D4993A2}"/>
              </a:ext>
            </a:extLst>
          </p:cNvPr>
          <p:cNvSpPr>
            <a:spLocks noGrp="1"/>
          </p:cNvSpPr>
          <p:nvPr>
            <p:ph type="dt" sz="half" idx="10"/>
          </p:nvPr>
        </p:nvSpPr>
        <p:spPr/>
        <p:txBody>
          <a:bodyPr/>
          <a:lstStyle/>
          <a:p>
            <a:r>
              <a:rPr lang="en-US" dirty="0"/>
              <a:t>August 1, 2018</a:t>
            </a:r>
          </a:p>
        </p:txBody>
      </p:sp>
      <p:sp>
        <p:nvSpPr>
          <p:cNvPr id="5" name="Slide Number Placeholder 4">
            <a:extLst>
              <a:ext uri="{FF2B5EF4-FFF2-40B4-BE49-F238E27FC236}">
                <a16:creationId xmlns:a16="http://schemas.microsoft.com/office/drawing/2014/main" id="{525C1E5F-B51C-4026-9BBA-737BEBB63774}"/>
              </a:ext>
            </a:extLst>
          </p:cNvPr>
          <p:cNvSpPr>
            <a:spLocks noGrp="1"/>
          </p:cNvSpPr>
          <p:nvPr>
            <p:ph type="sldNum" sz="quarter" idx="12"/>
          </p:nvPr>
        </p:nvSpPr>
        <p:spPr/>
        <p:txBody>
          <a:bodyPr/>
          <a:lstStyle/>
          <a:p>
            <a:fld id="{4CC80072-E976-4164-B251-BB9FF94A818B}" type="slidenum">
              <a:rPr lang="en-US" smtClean="0"/>
              <a:pPr/>
              <a:t>3</a:t>
            </a:fld>
            <a:endParaRPr lang="en-US"/>
          </a:p>
        </p:txBody>
      </p:sp>
    </p:spTree>
    <p:extLst>
      <p:ext uri="{BB962C8B-B14F-4D97-AF65-F5344CB8AC3E}">
        <p14:creationId xmlns:p14="http://schemas.microsoft.com/office/powerpoint/2010/main" val="1954352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53AAB-2719-48C1-99D1-58CE48CA6498}"/>
              </a:ext>
            </a:extLst>
          </p:cNvPr>
          <p:cNvSpPr>
            <a:spLocks noGrp="1"/>
          </p:cNvSpPr>
          <p:nvPr>
            <p:ph type="title"/>
          </p:nvPr>
        </p:nvSpPr>
        <p:spPr>
          <a:xfrm>
            <a:off x="152400" y="575830"/>
            <a:ext cx="8686800" cy="808038"/>
          </a:xfrm>
        </p:spPr>
        <p:txBody>
          <a:bodyPr>
            <a:normAutofit fontScale="90000"/>
          </a:bodyPr>
          <a:lstStyle/>
          <a:p>
            <a:r>
              <a:rPr lang="en-US" dirty="0"/>
              <a:t>Changes to MLTSS Quality Process</a:t>
            </a:r>
            <a:br>
              <a:rPr lang="en-US" dirty="0"/>
            </a:br>
            <a:endParaRPr lang="en-US" dirty="0"/>
          </a:p>
        </p:txBody>
      </p:sp>
      <p:sp>
        <p:nvSpPr>
          <p:cNvPr id="3" name="Content Placeholder 2">
            <a:extLst>
              <a:ext uri="{FF2B5EF4-FFF2-40B4-BE49-F238E27FC236}">
                <a16:creationId xmlns:a16="http://schemas.microsoft.com/office/drawing/2014/main" id="{AE1FF6B9-D8D0-4854-9FDA-EA8FC8252CA8}"/>
              </a:ext>
            </a:extLst>
          </p:cNvPr>
          <p:cNvSpPr>
            <a:spLocks noGrp="1"/>
          </p:cNvSpPr>
          <p:nvPr>
            <p:ph idx="1"/>
          </p:nvPr>
        </p:nvSpPr>
        <p:spPr/>
        <p:txBody>
          <a:bodyPr>
            <a:normAutofit fontScale="85000" lnSpcReduction="20000"/>
          </a:bodyPr>
          <a:lstStyle/>
          <a:p>
            <a:pPr lvl="1">
              <a:spcAft>
                <a:spcPts val="1800"/>
              </a:spcAft>
            </a:pPr>
            <a:r>
              <a:rPr lang="en-US" dirty="0"/>
              <a:t>Effective 1/1/19: Changes to KanCare1115 Waiver quality strategy to ensure appropriate emphasis on LTSS</a:t>
            </a:r>
          </a:p>
          <a:p>
            <a:pPr lvl="1">
              <a:spcAft>
                <a:spcPts val="1800"/>
              </a:spcAft>
            </a:pPr>
            <a:r>
              <a:rPr lang="en-US" dirty="0"/>
              <a:t>Effective 1/1/19: Added new LTSS focused measures to Managed Care Organization (MCO) Contracts</a:t>
            </a:r>
          </a:p>
          <a:p>
            <a:pPr lvl="1">
              <a:spcAft>
                <a:spcPts val="1800"/>
              </a:spcAft>
            </a:pPr>
            <a:r>
              <a:rPr lang="en-US" dirty="0"/>
              <a:t>Engaging LTSS Stakeholders over past year to identify priority quality metrics from existing data sources including NCI and NCI-AD</a:t>
            </a:r>
          </a:p>
          <a:p>
            <a:pPr lvl="1">
              <a:spcAft>
                <a:spcPts val="1800"/>
              </a:spcAft>
            </a:pPr>
            <a:r>
              <a:rPr lang="en-US" dirty="0"/>
              <a:t>Focus on external reporting to stakeholders, legislature and public to include meaningful LTSS measures</a:t>
            </a:r>
          </a:p>
          <a:p>
            <a:pPr marL="457200" lvl="1" indent="0">
              <a:buNone/>
            </a:pPr>
            <a:endParaRPr lang="en-US" dirty="0"/>
          </a:p>
          <a:p>
            <a:pPr lvl="1"/>
            <a:endParaRPr lang="en-US" dirty="0"/>
          </a:p>
          <a:p>
            <a:pPr lvl="1"/>
            <a:endParaRPr lang="en-US" dirty="0"/>
          </a:p>
          <a:p>
            <a:pPr lvl="1"/>
            <a:endParaRPr lang="en-US" dirty="0"/>
          </a:p>
        </p:txBody>
      </p:sp>
      <p:sp>
        <p:nvSpPr>
          <p:cNvPr id="4" name="Date Placeholder 3">
            <a:extLst>
              <a:ext uri="{FF2B5EF4-FFF2-40B4-BE49-F238E27FC236}">
                <a16:creationId xmlns:a16="http://schemas.microsoft.com/office/drawing/2014/main" id="{1B52B60D-6E70-4C38-B5F1-B3CD313C66A8}"/>
              </a:ext>
            </a:extLst>
          </p:cNvPr>
          <p:cNvSpPr>
            <a:spLocks noGrp="1"/>
          </p:cNvSpPr>
          <p:nvPr>
            <p:ph type="dt" sz="half" idx="10"/>
          </p:nvPr>
        </p:nvSpPr>
        <p:spPr/>
        <p:txBody>
          <a:bodyPr/>
          <a:lstStyle/>
          <a:p>
            <a:r>
              <a:rPr lang="en-US" dirty="0"/>
              <a:t>August 1, 2018</a:t>
            </a:r>
          </a:p>
        </p:txBody>
      </p:sp>
      <p:sp>
        <p:nvSpPr>
          <p:cNvPr id="5" name="Slide Number Placeholder 4">
            <a:extLst>
              <a:ext uri="{FF2B5EF4-FFF2-40B4-BE49-F238E27FC236}">
                <a16:creationId xmlns:a16="http://schemas.microsoft.com/office/drawing/2014/main" id="{B7D07648-2044-456F-945A-2C550B1D966C}"/>
              </a:ext>
            </a:extLst>
          </p:cNvPr>
          <p:cNvSpPr>
            <a:spLocks noGrp="1"/>
          </p:cNvSpPr>
          <p:nvPr>
            <p:ph type="sldNum" sz="quarter" idx="12"/>
          </p:nvPr>
        </p:nvSpPr>
        <p:spPr/>
        <p:txBody>
          <a:bodyPr/>
          <a:lstStyle/>
          <a:p>
            <a:fld id="{4CC80072-E976-4164-B251-BB9FF94A818B}" type="slidenum">
              <a:rPr lang="en-US" smtClean="0"/>
              <a:pPr/>
              <a:t>4</a:t>
            </a:fld>
            <a:endParaRPr lang="en-US"/>
          </a:p>
        </p:txBody>
      </p:sp>
    </p:spTree>
    <p:extLst>
      <p:ext uri="{BB962C8B-B14F-4D97-AF65-F5344CB8AC3E}">
        <p14:creationId xmlns:p14="http://schemas.microsoft.com/office/powerpoint/2010/main" val="3395137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4546"/>
            <a:ext cx="7886700" cy="798643"/>
          </a:xfrm>
        </p:spPr>
        <p:txBody>
          <a:bodyPr>
            <a:normAutofit fontScale="90000"/>
          </a:bodyPr>
          <a:lstStyle/>
          <a:p>
            <a:r>
              <a:rPr lang="en-US" sz="3600" dirty="0">
                <a:solidFill>
                  <a:srgbClr val="002569"/>
                </a:solidFill>
              </a:rPr>
              <a:t>Planned Annual Cycle for LTSS Quality Improvement</a:t>
            </a:r>
          </a:p>
        </p:txBody>
      </p:sp>
      <p:graphicFrame>
        <p:nvGraphicFramePr>
          <p:cNvPr id="6" name="Content Placeholder 5">
            <a:extLst>
              <a:ext uri="{FF2B5EF4-FFF2-40B4-BE49-F238E27FC236}">
                <a16:creationId xmlns:a16="http://schemas.microsoft.com/office/drawing/2014/main" id="{165A453A-5592-4D86-BA99-B15DE44CA6DA}"/>
              </a:ext>
            </a:extLst>
          </p:cNvPr>
          <p:cNvGraphicFramePr>
            <a:graphicFrameLocks noGrp="1"/>
          </p:cNvGraphicFramePr>
          <p:nvPr>
            <p:ph idx="1"/>
            <p:extLst>
              <p:ext uri="{D42A27DB-BD31-4B8C-83A1-F6EECF244321}">
                <p14:modId xmlns:p14="http://schemas.microsoft.com/office/powerpoint/2010/main" val="3006871002"/>
              </p:ext>
            </p:extLst>
          </p:nvPr>
        </p:nvGraphicFramePr>
        <p:xfrm>
          <a:off x="152400" y="1371600"/>
          <a:ext cx="805815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a:extLst>
              <a:ext uri="{FF2B5EF4-FFF2-40B4-BE49-F238E27FC236}">
                <a16:creationId xmlns:a16="http://schemas.microsoft.com/office/drawing/2014/main" id="{FF021728-5529-4692-9E97-5CEE0437143D}"/>
              </a:ext>
            </a:extLst>
          </p:cNvPr>
          <p:cNvSpPr>
            <a:spLocks noGrp="1"/>
          </p:cNvSpPr>
          <p:nvPr>
            <p:ph type="sldNum" sz="quarter" idx="12"/>
          </p:nvPr>
        </p:nvSpPr>
        <p:spPr/>
        <p:txBody>
          <a:bodyPr/>
          <a:lstStyle/>
          <a:p>
            <a:fld id="{4CC80072-E976-4164-B251-BB9FF94A818B}" type="slidenum">
              <a:rPr lang="en-US" smtClean="0"/>
              <a:t>5</a:t>
            </a:fld>
            <a:endParaRPr lang="en-US"/>
          </a:p>
        </p:txBody>
      </p:sp>
      <p:sp>
        <p:nvSpPr>
          <p:cNvPr id="7" name="Date Placeholder 3">
            <a:extLst>
              <a:ext uri="{FF2B5EF4-FFF2-40B4-BE49-F238E27FC236}">
                <a16:creationId xmlns:a16="http://schemas.microsoft.com/office/drawing/2014/main" id="{BEBB8279-F65B-4566-AA61-0FD525ACE4AB}"/>
              </a:ext>
            </a:extLst>
          </p:cNvPr>
          <p:cNvSpPr>
            <a:spLocks noGrp="1"/>
          </p:cNvSpPr>
          <p:nvPr>
            <p:ph type="dt" sz="half" idx="10"/>
          </p:nvPr>
        </p:nvSpPr>
        <p:spPr>
          <a:xfrm>
            <a:off x="457200" y="6356350"/>
            <a:ext cx="2133600" cy="365125"/>
          </a:xfrm>
        </p:spPr>
        <p:txBody>
          <a:bodyPr/>
          <a:lstStyle/>
          <a:p>
            <a:r>
              <a:rPr lang="en-US" dirty="0"/>
              <a:t>August 1, 2018</a:t>
            </a:r>
          </a:p>
        </p:txBody>
      </p:sp>
    </p:spTree>
    <p:extLst>
      <p:ext uri="{BB962C8B-B14F-4D97-AF65-F5344CB8AC3E}">
        <p14:creationId xmlns:p14="http://schemas.microsoft.com/office/powerpoint/2010/main" val="2829752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4546"/>
            <a:ext cx="7886700" cy="798643"/>
          </a:xfrm>
        </p:spPr>
        <p:txBody>
          <a:bodyPr>
            <a:normAutofit fontScale="90000"/>
          </a:bodyPr>
          <a:lstStyle/>
          <a:p>
            <a:r>
              <a:rPr lang="en-US" sz="3600" dirty="0">
                <a:solidFill>
                  <a:srgbClr val="002569"/>
                </a:solidFill>
              </a:rPr>
              <a:t>Planned Quality Measurement and Improvement Process</a:t>
            </a:r>
          </a:p>
        </p:txBody>
      </p:sp>
      <p:sp>
        <p:nvSpPr>
          <p:cNvPr id="5" name="Slide Number Placeholder 4">
            <a:extLst>
              <a:ext uri="{FF2B5EF4-FFF2-40B4-BE49-F238E27FC236}">
                <a16:creationId xmlns:a16="http://schemas.microsoft.com/office/drawing/2014/main" id="{FF021728-5529-4692-9E97-5CEE0437143D}"/>
              </a:ext>
            </a:extLst>
          </p:cNvPr>
          <p:cNvSpPr>
            <a:spLocks noGrp="1"/>
          </p:cNvSpPr>
          <p:nvPr>
            <p:ph type="sldNum" sz="quarter" idx="12"/>
          </p:nvPr>
        </p:nvSpPr>
        <p:spPr/>
        <p:txBody>
          <a:bodyPr/>
          <a:lstStyle/>
          <a:p>
            <a:fld id="{4CC80072-E976-4164-B251-BB9FF94A818B}" type="slidenum">
              <a:rPr lang="en-US" smtClean="0"/>
              <a:t>6</a:t>
            </a:fld>
            <a:endParaRPr lang="en-US"/>
          </a:p>
        </p:txBody>
      </p:sp>
      <p:graphicFrame>
        <p:nvGraphicFramePr>
          <p:cNvPr id="7" name="Content Placeholder 6">
            <a:extLst>
              <a:ext uri="{FF2B5EF4-FFF2-40B4-BE49-F238E27FC236}">
                <a16:creationId xmlns:a16="http://schemas.microsoft.com/office/drawing/2014/main" id="{FC8CB266-3D59-4B66-AAE0-5B990C9197EE}"/>
              </a:ext>
            </a:extLst>
          </p:cNvPr>
          <p:cNvGraphicFramePr>
            <a:graphicFrameLocks noGrp="1"/>
          </p:cNvGraphicFramePr>
          <p:nvPr>
            <p:ph idx="1"/>
            <p:extLst>
              <p:ext uri="{D42A27DB-BD31-4B8C-83A1-F6EECF244321}">
                <p14:modId xmlns:p14="http://schemas.microsoft.com/office/powerpoint/2010/main" val="130374006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Date Placeholder 3">
            <a:extLst>
              <a:ext uri="{FF2B5EF4-FFF2-40B4-BE49-F238E27FC236}">
                <a16:creationId xmlns:a16="http://schemas.microsoft.com/office/drawing/2014/main" id="{1190097F-624F-409F-87A0-85077C225977}"/>
              </a:ext>
            </a:extLst>
          </p:cNvPr>
          <p:cNvSpPr>
            <a:spLocks noGrp="1"/>
          </p:cNvSpPr>
          <p:nvPr>
            <p:ph type="dt" sz="half" idx="10"/>
          </p:nvPr>
        </p:nvSpPr>
        <p:spPr>
          <a:xfrm>
            <a:off x="457200" y="6356350"/>
            <a:ext cx="2133600" cy="365125"/>
          </a:xfrm>
        </p:spPr>
        <p:txBody>
          <a:bodyPr/>
          <a:lstStyle/>
          <a:p>
            <a:r>
              <a:rPr lang="en-US" dirty="0"/>
              <a:t>August 1, 2018</a:t>
            </a:r>
          </a:p>
        </p:txBody>
      </p:sp>
    </p:spTree>
    <p:extLst>
      <p:ext uri="{BB962C8B-B14F-4D97-AF65-F5344CB8AC3E}">
        <p14:creationId xmlns:p14="http://schemas.microsoft.com/office/powerpoint/2010/main" val="3071847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descr="C:\Users\RRoss\AppData\Local\Microsoft\Windows\Temporary Internet Files\Content.IE5\1PVRF8F3\question-marks[1].jp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1524000"/>
            <a:ext cx="5715000" cy="3617119"/>
          </a:xfrm>
          <a:prstGeom prst="rect">
            <a:avLst/>
          </a:prstGeom>
          <a:noFill/>
          <a:extLst>
            <a:ext uri="{909E8E84-426E-40DD-AFC4-6F175D3DCCD1}">
              <a14:hiddenFill xmlns:a14="http://schemas.microsoft.com/office/drawing/2010/main">
                <a:solidFill>
                  <a:srgbClr val="FFFFFF"/>
                </a:solidFill>
              </a14:hiddenFill>
            </a:ext>
          </a:extLst>
        </p:spPr>
      </p:pic>
      <p:sp>
        <p:nvSpPr>
          <p:cNvPr id="13" name="Slide Number Placeholder 4">
            <a:extLst>
              <a:ext uri="{FF2B5EF4-FFF2-40B4-BE49-F238E27FC236}">
                <a16:creationId xmlns:a16="http://schemas.microsoft.com/office/drawing/2014/main" id="{61340001-8C3B-47CD-B6F9-0135E71D8F5B}"/>
              </a:ext>
            </a:extLst>
          </p:cNvPr>
          <p:cNvSpPr>
            <a:spLocks noGrp="1"/>
          </p:cNvSpPr>
          <p:nvPr>
            <p:ph type="sldNum" sz="quarter" idx="12"/>
          </p:nvPr>
        </p:nvSpPr>
        <p:spPr>
          <a:xfrm>
            <a:off x="6553200" y="6356350"/>
            <a:ext cx="2133600" cy="365125"/>
          </a:xfrm>
        </p:spPr>
        <p:txBody>
          <a:bodyPr/>
          <a:lstStyle/>
          <a:p>
            <a:fld id="{4CC80072-E976-4164-B251-BB9FF94A818B}" type="slidenum">
              <a:rPr lang="en-US" smtClean="0"/>
              <a:t>7</a:t>
            </a:fld>
            <a:endParaRPr lang="en-US"/>
          </a:p>
        </p:txBody>
      </p:sp>
      <p:sp>
        <p:nvSpPr>
          <p:cNvPr id="16" name="Date Placeholder 3">
            <a:extLst>
              <a:ext uri="{FF2B5EF4-FFF2-40B4-BE49-F238E27FC236}">
                <a16:creationId xmlns:a16="http://schemas.microsoft.com/office/drawing/2014/main" id="{95B1F343-41E7-4C49-BF1D-EFD2D056715F}"/>
              </a:ext>
            </a:extLst>
          </p:cNvPr>
          <p:cNvSpPr>
            <a:spLocks noGrp="1"/>
          </p:cNvSpPr>
          <p:nvPr>
            <p:ph type="dt" sz="half" idx="10"/>
          </p:nvPr>
        </p:nvSpPr>
        <p:spPr>
          <a:xfrm>
            <a:off x="457200" y="6356350"/>
            <a:ext cx="2133600" cy="365125"/>
          </a:xfrm>
        </p:spPr>
        <p:txBody>
          <a:bodyPr/>
          <a:lstStyle/>
          <a:p>
            <a:r>
              <a:rPr lang="en-US" dirty="0"/>
              <a:t>August 1, 2018</a:t>
            </a:r>
          </a:p>
        </p:txBody>
      </p:sp>
      <p:sp>
        <p:nvSpPr>
          <p:cNvPr id="17" name="Title 1">
            <a:extLst>
              <a:ext uri="{FF2B5EF4-FFF2-40B4-BE49-F238E27FC236}">
                <a16:creationId xmlns:a16="http://schemas.microsoft.com/office/drawing/2014/main" id="{67A080F6-C2D6-47C5-8466-930F6056288E}"/>
              </a:ext>
            </a:extLst>
          </p:cNvPr>
          <p:cNvSpPr txBox="1">
            <a:spLocks/>
          </p:cNvSpPr>
          <p:nvPr/>
        </p:nvSpPr>
        <p:spPr>
          <a:xfrm>
            <a:off x="628650" y="244546"/>
            <a:ext cx="7886700" cy="798643"/>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2">
                    <a:lumMod val="75000"/>
                  </a:schemeClr>
                </a:solidFill>
                <a:latin typeface="Arial" pitchFamily="34" charset="0"/>
                <a:ea typeface="+mj-ea"/>
                <a:cs typeface="Arial" pitchFamily="34" charset="0"/>
              </a:defRPr>
            </a:lvl1pPr>
          </a:lstStyle>
          <a:p>
            <a:r>
              <a:rPr lang="en-US" sz="3600" dirty="0">
                <a:solidFill>
                  <a:srgbClr val="002569"/>
                </a:solidFill>
              </a:rPr>
              <a:t>Questions?</a:t>
            </a:r>
          </a:p>
        </p:txBody>
      </p:sp>
    </p:spTree>
    <p:extLst>
      <p:ext uri="{BB962C8B-B14F-4D97-AF65-F5344CB8AC3E}">
        <p14:creationId xmlns:p14="http://schemas.microsoft.com/office/powerpoint/2010/main" val="2145114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KDADS_PowerPoint_Template.potx [Read-Only]" id="{782CBAE3-D7B7-4C05-9EBE-82D4FFC08172}" vid="{A8F090F7-9BFB-4173-B1E2-168CC7A11C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KDADS_PowerPoint_Template</Template>
  <TotalTime>1391</TotalTime>
  <Words>292</Words>
  <Application>Microsoft Office PowerPoint</Application>
  <PresentationFormat>On-screen Show (4:3)</PresentationFormat>
  <Paragraphs>54</Paragraphs>
  <Slides>7</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Long Term Services and Supports (LTSS) Quality in KanCare</vt:lpstr>
      <vt:lpstr>LTSS in Managed Care</vt:lpstr>
      <vt:lpstr>Implementation Challenges</vt:lpstr>
      <vt:lpstr>Changes to MLTSS Quality Process </vt:lpstr>
      <vt:lpstr>Planned Annual Cycle for LTSS Quality Improvement</vt:lpstr>
      <vt:lpstr>Planned Quality Measurement and Improvement Process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Roshni Arora</dc:creator>
  <cp:lastModifiedBy>Brad Ridley [KDADS]</cp:lastModifiedBy>
  <cp:revision>45</cp:revision>
  <dcterms:created xsi:type="dcterms:W3CDTF">2018-05-31T13:11:42Z</dcterms:created>
  <dcterms:modified xsi:type="dcterms:W3CDTF">2018-08-01T17:19:39Z</dcterms:modified>
</cp:coreProperties>
</file>