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4.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1.xml" ContentType="application/vnd.openxmlformats-officedocument.themeOverr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2.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20.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notesMasterIdLst>
    <p:notesMasterId r:id="rId42"/>
  </p:notesMasterIdLst>
  <p:sldIdLst>
    <p:sldId id="333" r:id="rId3"/>
    <p:sldId id="276" r:id="rId4"/>
    <p:sldId id="281" r:id="rId5"/>
    <p:sldId id="356" r:id="rId6"/>
    <p:sldId id="342" r:id="rId7"/>
    <p:sldId id="351" r:id="rId8"/>
    <p:sldId id="352" r:id="rId9"/>
    <p:sldId id="353" r:id="rId10"/>
    <p:sldId id="354" r:id="rId11"/>
    <p:sldId id="355" r:id="rId12"/>
    <p:sldId id="336" r:id="rId13"/>
    <p:sldId id="343" r:id="rId14"/>
    <p:sldId id="375" r:id="rId15"/>
    <p:sldId id="376" r:id="rId16"/>
    <p:sldId id="377" r:id="rId17"/>
    <p:sldId id="378" r:id="rId18"/>
    <p:sldId id="379" r:id="rId19"/>
    <p:sldId id="380" r:id="rId20"/>
    <p:sldId id="381" r:id="rId21"/>
    <p:sldId id="345" r:id="rId22"/>
    <p:sldId id="350" r:id="rId23"/>
    <p:sldId id="357" r:id="rId24"/>
    <p:sldId id="358" r:id="rId25"/>
    <p:sldId id="359" r:id="rId26"/>
    <p:sldId id="360" r:id="rId27"/>
    <p:sldId id="361" r:id="rId28"/>
    <p:sldId id="362" r:id="rId29"/>
    <p:sldId id="363" r:id="rId30"/>
    <p:sldId id="364" r:id="rId31"/>
    <p:sldId id="365" r:id="rId32"/>
    <p:sldId id="366" r:id="rId33"/>
    <p:sldId id="367" r:id="rId34"/>
    <p:sldId id="368" r:id="rId35"/>
    <p:sldId id="369" r:id="rId36"/>
    <p:sldId id="370" r:id="rId37"/>
    <p:sldId id="371" r:id="rId38"/>
    <p:sldId id="372" r:id="rId39"/>
    <p:sldId id="373" r:id="rId40"/>
    <p:sldId id="374" r:id="rId4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y Lou Bourne" initials="MLB" lastIdx="1" clrIdx="0">
    <p:extLst>
      <p:ext uri="{19B8F6BF-5375-455C-9EA6-DF929625EA0E}">
        <p15:presenceInfo xmlns:p15="http://schemas.microsoft.com/office/powerpoint/2012/main" userId="S-1-5-21-2025429265-1844237615-725345543-2125" providerId="AD"/>
      </p:ext>
    </p:extLst>
  </p:cmAuthor>
  <p:cmAuthor id="2" name="Alexandra Bonardi" initials="AB" lastIdx="12" clrIdx="1">
    <p:extLst>
      <p:ext uri="{19B8F6BF-5375-455C-9EA6-DF929625EA0E}">
        <p15:presenceInfo xmlns:p15="http://schemas.microsoft.com/office/powerpoint/2012/main" userId="S-1-5-21-1292428093-884357618-1801674531-5127" providerId="AD"/>
      </p:ext>
    </p:extLst>
  </p:cmAuthor>
  <p:cmAuthor id="3" name="Jessica Maloney" initials="JM" lastIdx="1" clrIdx="2">
    <p:extLst>
      <p:ext uri="{19B8F6BF-5375-455C-9EA6-DF929625EA0E}">
        <p15:presenceInfo xmlns:p15="http://schemas.microsoft.com/office/powerpoint/2012/main" userId="Jessica Maloney"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33"/>
    <a:srgbClr val="4D4D4D"/>
    <a:srgbClr val="4F4F4F"/>
    <a:srgbClr val="FFCC66"/>
    <a:srgbClr val="596B81"/>
    <a:srgbClr val="FFFF99"/>
    <a:srgbClr val="F098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8F4B43A-79D3-43B3-9EED-E97B2572DDF2}" v="11" dt="2017-07-27T20:13:34.63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9" d="100"/>
          <a:sy n="109" d="100"/>
        </p:scale>
        <p:origin x="1068"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commentAuthors" Target="commentAuthors.xml"/><Relationship Id="rId48" Type="http://schemas.microsoft.com/office/2015/10/relationships/revisionInfo" Target="revisionInfo.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b="1">
                <a:latin typeface="Arial" panose="020B0604020202020204" pitchFamily="34" charset="0"/>
                <a:cs typeface="Arial" panose="020B0604020202020204" pitchFamily="34" charset="0"/>
              </a:rPr>
              <a:t>Has a Job (n=16,375)</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Column1</c:v>
                </c:pt>
              </c:strCache>
            </c:strRef>
          </c:tx>
          <c:spPr>
            <a:solidFill>
              <a:schemeClr val="bg2"/>
            </a:solidFill>
          </c:spPr>
          <c:dPt>
            <c:idx val="0"/>
            <c:bubble3D val="0"/>
            <c:spPr>
              <a:solidFill>
                <a:schemeClr val="bg2">
                  <a:lumMod val="75000"/>
                </a:schemeClr>
              </a:solidFill>
              <a:ln w="19050">
                <a:solidFill>
                  <a:schemeClr val="tx2">
                    <a:lumMod val="75000"/>
                  </a:schemeClr>
                </a:solidFill>
              </a:ln>
              <a:effectLst/>
            </c:spPr>
            <c:extLst>
              <c:ext xmlns:c16="http://schemas.microsoft.com/office/drawing/2014/chart" uri="{C3380CC4-5D6E-409C-BE32-E72D297353CC}">
                <c16:uniqueId val="{00000002-6040-405A-8592-04910D6993F1}"/>
              </c:ext>
            </c:extLst>
          </c:dPt>
          <c:dPt>
            <c:idx val="1"/>
            <c:bubble3D val="0"/>
            <c:spPr>
              <a:solidFill>
                <a:schemeClr val="tx2">
                  <a:lumMod val="75000"/>
                </a:schemeClr>
              </a:solidFill>
              <a:ln w="19050">
                <a:solidFill>
                  <a:schemeClr val="lt1"/>
                </a:solidFill>
              </a:ln>
              <a:effectLst/>
            </c:spPr>
            <c:extLst>
              <c:ext xmlns:c16="http://schemas.microsoft.com/office/drawing/2014/chart" uri="{C3380CC4-5D6E-409C-BE32-E72D297353CC}">
                <c16:uniqueId val="{00000001-6040-405A-8592-04910D6993F1}"/>
              </c:ext>
            </c:extLst>
          </c:dPt>
          <c:dPt>
            <c:idx val="2"/>
            <c:bubble3D val="0"/>
            <c:spPr>
              <a:solidFill>
                <a:schemeClr val="bg2"/>
              </a:solidFill>
              <a:ln w="19050">
                <a:solidFill>
                  <a:schemeClr val="lt1"/>
                </a:solidFill>
              </a:ln>
              <a:effectLst/>
            </c:spPr>
            <c:extLst>
              <c:ext xmlns:c16="http://schemas.microsoft.com/office/drawing/2014/chart" uri="{C3380CC4-5D6E-409C-BE32-E72D297353CC}">
                <c16:uniqueId val="{00000005-85A1-47F6-8E94-475ABAA461B5}"/>
              </c:ext>
            </c:extLst>
          </c:dPt>
          <c:dPt>
            <c:idx val="3"/>
            <c:bubble3D val="0"/>
            <c:spPr>
              <a:solidFill>
                <a:schemeClr val="bg2"/>
              </a:solidFill>
              <a:ln w="19050">
                <a:solidFill>
                  <a:schemeClr val="lt1"/>
                </a:solidFill>
              </a:ln>
              <a:effectLst/>
            </c:spPr>
            <c:extLst>
              <c:ext xmlns:c16="http://schemas.microsoft.com/office/drawing/2014/chart" uri="{C3380CC4-5D6E-409C-BE32-E72D297353CC}">
                <c16:uniqueId val="{00000007-85A1-47F6-8E94-475ABAA461B5}"/>
              </c:ext>
            </c:extLst>
          </c:dPt>
          <c:cat>
            <c:strRef>
              <c:f>Sheet1!$A$2:$A$5</c:f>
              <c:strCache>
                <c:ptCount val="2"/>
                <c:pt idx="0">
                  <c:v>Yes</c:v>
                </c:pt>
                <c:pt idx="1">
                  <c:v>No</c:v>
                </c:pt>
              </c:strCache>
            </c:strRef>
          </c:cat>
          <c:val>
            <c:numRef>
              <c:f>Sheet1!$B$2:$B$5</c:f>
              <c:numCache>
                <c:formatCode>0.00%</c:formatCode>
                <c:ptCount val="4"/>
                <c:pt idx="0">
                  <c:v>0.191</c:v>
                </c:pt>
                <c:pt idx="1">
                  <c:v>0.80900000000000005</c:v>
                </c:pt>
              </c:numCache>
            </c:numRef>
          </c:val>
          <c:extLst>
            <c:ext xmlns:c16="http://schemas.microsoft.com/office/drawing/2014/chart" uri="{C3380CC4-5D6E-409C-BE32-E72D297353CC}">
              <c16:uniqueId val="{00000000-6040-405A-8592-04910D6993F1}"/>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725388601036268"/>
          <c:y val="0.14687500000000001"/>
          <c:w val="0.62694300518134716"/>
          <c:h val="0.75624999999999998"/>
        </c:manualLayout>
      </c:layout>
      <c:pieChart>
        <c:varyColors val="1"/>
        <c:ser>
          <c:idx val="0"/>
          <c:order val="0"/>
          <c:tx>
            <c:strRef>
              <c:f>Sheet1!$B$1</c:f>
              <c:strCache>
                <c:ptCount val="1"/>
                <c:pt idx="0">
                  <c:v>Column1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5D1-4F1A-8407-AA2B7E3A9107}"/>
              </c:ext>
            </c:extLst>
          </c:dPt>
          <c:dPt>
            <c:idx val="1"/>
            <c:bubble3D val="0"/>
            <c:spPr>
              <a:solidFill>
                <a:schemeClr val="accent3"/>
              </a:solidFill>
              <a:ln w="19050">
                <a:solidFill>
                  <a:schemeClr val="lt1"/>
                </a:solidFill>
              </a:ln>
              <a:effectLst/>
            </c:spPr>
            <c:extLst>
              <c:ext xmlns:c16="http://schemas.microsoft.com/office/drawing/2014/chart" uri="{C3380CC4-5D6E-409C-BE32-E72D297353CC}">
                <c16:uniqueId val="{00000003-85D1-4F1A-8407-AA2B7E3A9107}"/>
              </c:ext>
            </c:extLst>
          </c:dPt>
          <c:dPt>
            <c:idx val="2"/>
            <c:bubble3D val="0"/>
            <c:spPr>
              <a:solidFill>
                <a:schemeClr val="accent5"/>
              </a:solidFill>
              <a:ln w="19050">
                <a:solidFill>
                  <a:schemeClr val="lt1"/>
                </a:solidFill>
              </a:ln>
              <a:effectLst/>
            </c:spPr>
            <c:extLst>
              <c:ext xmlns:c16="http://schemas.microsoft.com/office/drawing/2014/chart" uri="{C3380CC4-5D6E-409C-BE32-E72D297353CC}">
                <c16:uniqueId val="{00000005-85D1-4F1A-8407-AA2B7E3A9107}"/>
              </c:ext>
            </c:extLst>
          </c:dPt>
          <c:dLbls>
            <c:dLbl>
              <c:idx val="1"/>
              <c:layout>
                <c:manualLayout>
                  <c:x val="-2.6301456488923434E-2"/>
                  <c:y val="-0.15163041338582678"/>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5D1-4F1A-8407-AA2B7E3A9107}"/>
                </c:ext>
              </c:extLst>
            </c:dLbl>
            <c:spPr>
              <a:noFill/>
              <a:ln>
                <a:noFill/>
              </a:ln>
              <a:effectLst/>
            </c:spPr>
            <c:txPr>
              <a:bodyPr rot="0" spcFirstLastPara="1" vertOverflow="ellipsis" vert="horz" wrap="square" anchor="ctr" anchorCtr="1"/>
              <a:lstStyle/>
              <a:p>
                <a:pPr>
                  <a:defRPr sz="1800" b="1" i="0" u="none" strike="noStrike" kern="1200" baseline="0">
                    <a:solidFill>
                      <a:schemeClr val="bg1"/>
                    </a:solidFill>
                    <a:latin typeface="+mn-lt"/>
                    <a:ea typeface="+mn-ea"/>
                    <a:cs typeface="+mn-cs"/>
                  </a:defRPr>
                </a:pPr>
                <a:endParaRPr lang="en-US"/>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&lt; 6 months</c:v>
                </c:pt>
                <c:pt idx="1">
                  <c:v>6-12 months</c:v>
                </c:pt>
                <c:pt idx="2">
                  <c:v>12+ months</c:v>
                </c:pt>
              </c:strCache>
            </c:strRef>
          </c:cat>
          <c:val>
            <c:numRef>
              <c:f>Sheet1!$B$2:$B$4</c:f>
              <c:numCache>
                <c:formatCode>0.0%</c:formatCode>
                <c:ptCount val="3"/>
                <c:pt idx="0">
                  <c:v>0.34699999999999998</c:v>
                </c:pt>
                <c:pt idx="1">
                  <c:v>0.216</c:v>
                </c:pt>
                <c:pt idx="2">
                  <c:v>0.35499999999999998</c:v>
                </c:pt>
              </c:numCache>
            </c:numRef>
          </c:val>
          <c:extLst>
            <c:ext xmlns:c16="http://schemas.microsoft.com/office/drawing/2014/chart" uri="{C3380CC4-5D6E-409C-BE32-E72D297353CC}">
              <c16:uniqueId val="{00000006-85D1-4F1A-8407-AA2B7E3A9107}"/>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sz="1800" b="1">
          <a:solidFill>
            <a:schemeClr val="bg1"/>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b="1">
                <a:latin typeface="Arial" panose="020B0604020202020204" pitchFamily="34" charset="0"/>
                <a:cs typeface="Arial" panose="020B0604020202020204" pitchFamily="34" charset="0"/>
              </a:rPr>
              <a:t>Would</a:t>
            </a:r>
            <a:r>
              <a:rPr lang="en-US" b="1" baseline="0">
                <a:latin typeface="Arial" panose="020B0604020202020204" pitchFamily="34" charset="0"/>
                <a:cs typeface="Arial" panose="020B0604020202020204" pitchFamily="34" charset="0"/>
              </a:rPr>
              <a:t> like</a:t>
            </a:r>
            <a:r>
              <a:rPr lang="en-US" b="1">
                <a:latin typeface="Arial" panose="020B0604020202020204" pitchFamily="34" charset="0"/>
                <a:cs typeface="Arial" panose="020B0604020202020204" pitchFamily="34" charset="0"/>
              </a:rPr>
              <a:t> a Job (n=6,550)</a:t>
            </a:r>
          </a:p>
        </c:rich>
      </c:tx>
      <c:layout>
        <c:manualLayout>
          <c:xMode val="edge"/>
          <c:yMode val="edge"/>
          <c:x val="0.1797172473807454"/>
          <c:y val="0"/>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Column1</c:v>
                </c:pt>
              </c:strCache>
            </c:strRef>
          </c:tx>
          <c:spPr>
            <a:solidFill>
              <a:schemeClr val="bg2"/>
            </a:solidFill>
          </c:spPr>
          <c:dPt>
            <c:idx val="0"/>
            <c:bubble3D val="0"/>
            <c:spPr>
              <a:solidFill>
                <a:schemeClr val="bg2"/>
              </a:solidFill>
              <a:ln w="19050">
                <a:solidFill>
                  <a:schemeClr val="tx2">
                    <a:lumMod val="75000"/>
                  </a:schemeClr>
                </a:solidFill>
              </a:ln>
              <a:effectLst/>
            </c:spPr>
            <c:extLst>
              <c:ext xmlns:c16="http://schemas.microsoft.com/office/drawing/2014/chart" uri="{C3380CC4-5D6E-409C-BE32-E72D297353CC}">
                <c16:uniqueId val="{00000001-E55E-47FA-9764-4EE9FAFAD66F}"/>
              </c:ext>
            </c:extLst>
          </c:dPt>
          <c:dPt>
            <c:idx val="1"/>
            <c:bubble3D val="0"/>
            <c:spPr>
              <a:solidFill>
                <a:schemeClr val="tx2">
                  <a:lumMod val="75000"/>
                </a:schemeClr>
              </a:solidFill>
              <a:ln w="19050">
                <a:solidFill>
                  <a:schemeClr val="lt1"/>
                </a:solidFill>
              </a:ln>
              <a:effectLst/>
            </c:spPr>
            <c:extLst>
              <c:ext xmlns:c16="http://schemas.microsoft.com/office/drawing/2014/chart" uri="{C3380CC4-5D6E-409C-BE32-E72D297353CC}">
                <c16:uniqueId val="{00000003-E55E-47FA-9764-4EE9FAFAD66F}"/>
              </c:ext>
            </c:extLst>
          </c:dPt>
          <c:dPt>
            <c:idx val="2"/>
            <c:bubble3D val="0"/>
            <c:spPr>
              <a:solidFill>
                <a:schemeClr val="bg2"/>
              </a:solidFill>
              <a:ln w="19050">
                <a:solidFill>
                  <a:schemeClr val="lt1"/>
                </a:solidFill>
              </a:ln>
              <a:effectLst/>
            </c:spPr>
            <c:extLst>
              <c:ext xmlns:c16="http://schemas.microsoft.com/office/drawing/2014/chart" uri="{C3380CC4-5D6E-409C-BE32-E72D297353CC}">
                <c16:uniqueId val="{00000005-E55E-47FA-9764-4EE9FAFAD66F}"/>
              </c:ext>
            </c:extLst>
          </c:dPt>
          <c:dPt>
            <c:idx val="3"/>
            <c:bubble3D val="0"/>
            <c:spPr>
              <a:solidFill>
                <a:schemeClr val="bg2"/>
              </a:solidFill>
              <a:ln w="19050">
                <a:solidFill>
                  <a:schemeClr val="lt1"/>
                </a:solidFill>
              </a:ln>
              <a:effectLst/>
            </c:spPr>
            <c:extLst>
              <c:ext xmlns:c16="http://schemas.microsoft.com/office/drawing/2014/chart" uri="{C3380CC4-5D6E-409C-BE32-E72D297353CC}">
                <c16:uniqueId val="{00000007-E55E-47FA-9764-4EE9FAFAD66F}"/>
              </c:ext>
            </c:extLst>
          </c:dPt>
          <c:cat>
            <c:strRef>
              <c:f>Sheet1!$A$2:$A$5</c:f>
              <c:strCache>
                <c:ptCount val="2"/>
                <c:pt idx="0">
                  <c:v>Yes</c:v>
                </c:pt>
                <c:pt idx="1">
                  <c:v>No</c:v>
                </c:pt>
              </c:strCache>
            </c:strRef>
          </c:cat>
          <c:val>
            <c:numRef>
              <c:f>Sheet1!$B$2:$B$5</c:f>
              <c:numCache>
                <c:formatCode>0.00%</c:formatCode>
                <c:ptCount val="4"/>
                <c:pt idx="0">
                  <c:v>0.46700000000000003</c:v>
                </c:pt>
                <c:pt idx="1">
                  <c:v>0.53300000000000003</c:v>
                </c:pt>
              </c:numCache>
            </c:numRef>
          </c:val>
          <c:extLst>
            <c:ext xmlns:c16="http://schemas.microsoft.com/office/drawing/2014/chart" uri="{C3380CC4-5D6E-409C-BE32-E72D297353CC}">
              <c16:uniqueId val="{00000008-E55E-47FA-9764-4EE9FAFAD66F}"/>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r>
              <a:rPr lang="en-US" b="1">
                <a:latin typeface="Arial" panose="020B0604020202020204" pitchFamily="34" charset="0"/>
                <a:cs typeface="Arial" panose="020B0604020202020204" pitchFamily="34" charset="0"/>
              </a:rPr>
              <a:t>Employment</a:t>
            </a:r>
            <a:r>
              <a:rPr lang="en-US" b="1" baseline="0">
                <a:latin typeface="Arial" panose="020B0604020202020204" pitchFamily="34" charset="0"/>
                <a:cs typeface="Arial" panose="020B0604020202020204" pitchFamily="34" charset="0"/>
              </a:rPr>
              <a:t> goal in Plan</a:t>
            </a:r>
            <a:r>
              <a:rPr lang="en-US" b="1">
                <a:latin typeface="Arial" panose="020B0604020202020204" pitchFamily="34" charset="0"/>
                <a:cs typeface="Arial" panose="020B0604020202020204" pitchFamily="34" charset="0"/>
              </a:rPr>
              <a:t> (n=2,808)</a:t>
            </a:r>
          </a:p>
        </c:rich>
      </c:tx>
      <c:overlay val="0"/>
      <c:spPr>
        <a:noFill/>
        <a:ln>
          <a:noFill/>
        </a:ln>
        <a:effectLst/>
      </c:spPr>
      <c:txPr>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31980493252063558"/>
          <c:y val="0.39716201879540186"/>
          <c:w val="0.40578661107608105"/>
          <c:h val="0.54769360957302426"/>
        </c:manualLayout>
      </c:layout>
      <c:pieChart>
        <c:varyColors val="1"/>
        <c:ser>
          <c:idx val="0"/>
          <c:order val="0"/>
          <c:tx>
            <c:strRef>
              <c:f>Sheet1!$B$1</c:f>
              <c:strCache>
                <c:ptCount val="1"/>
                <c:pt idx="0">
                  <c:v>Column1</c:v>
                </c:pt>
              </c:strCache>
            </c:strRef>
          </c:tx>
          <c:spPr>
            <a:solidFill>
              <a:schemeClr val="bg2"/>
            </a:solidFill>
          </c:spPr>
          <c:dPt>
            <c:idx val="0"/>
            <c:bubble3D val="0"/>
            <c:spPr>
              <a:solidFill>
                <a:schemeClr val="bg2"/>
              </a:solidFill>
              <a:ln w="19050">
                <a:solidFill>
                  <a:schemeClr val="tx2">
                    <a:lumMod val="75000"/>
                  </a:schemeClr>
                </a:solidFill>
              </a:ln>
              <a:effectLst/>
            </c:spPr>
            <c:extLst>
              <c:ext xmlns:c16="http://schemas.microsoft.com/office/drawing/2014/chart" uri="{C3380CC4-5D6E-409C-BE32-E72D297353CC}">
                <c16:uniqueId val="{00000001-652D-4260-BFC8-59FAA3B0B23D}"/>
              </c:ext>
            </c:extLst>
          </c:dPt>
          <c:dPt>
            <c:idx val="1"/>
            <c:bubble3D val="0"/>
            <c:spPr>
              <a:solidFill>
                <a:schemeClr val="tx2">
                  <a:lumMod val="75000"/>
                </a:schemeClr>
              </a:solidFill>
              <a:ln w="19050">
                <a:solidFill>
                  <a:schemeClr val="lt1"/>
                </a:solidFill>
              </a:ln>
              <a:effectLst/>
            </c:spPr>
            <c:extLst>
              <c:ext xmlns:c16="http://schemas.microsoft.com/office/drawing/2014/chart" uri="{C3380CC4-5D6E-409C-BE32-E72D297353CC}">
                <c16:uniqueId val="{00000003-652D-4260-BFC8-59FAA3B0B23D}"/>
              </c:ext>
            </c:extLst>
          </c:dPt>
          <c:dPt>
            <c:idx val="2"/>
            <c:bubble3D val="0"/>
            <c:spPr>
              <a:solidFill>
                <a:schemeClr val="bg2"/>
              </a:solidFill>
              <a:ln w="19050">
                <a:solidFill>
                  <a:schemeClr val="lt1"/>
                </a:solidFill>
              </a:ln>
              <a:effectLst/>
            </c:spPr>
            <c:extLst>
              <c:ext xmlns:c16="http://schemas.microsoft.com/office/drawing/2014/chart" uri="{C3380CC4-5D6E-409C-BE32-E72D297353CC}">
                <c16:uniqueId val="{00000005-652D-4260-BFC8-59FAA3B0B23D}"/>
              </c:ext>
            </c:extLst>
          </c:dPt>
          <c:dPt>
            <c:idx val="3"/>
            <c:bubble3D val="0"/>
            <c:spPr>
              <a:solidFill>
                <a:schemeClr val="bg2"/>
              </a:solidFill>
              <a:ln w="19050">
                <a:solidFill>
                  <a:schemeClr val="lt1"/>
                </a:solidFill>
              </a:ln>
              <a:effectLst/>
            </c:spPr>
            <c:extLst>
              <c:ext xmlns:c16="http://schemas.microsoft.com/office/drawing/2014/chart" uri="{C3380CC4-5D6E-409C-BE32-E72D297353CC}">
                <c16:uniqueId val="{00000007-652D-4260-BFC8-59FAA3B0B23D}"/>
              </c:ext>
            </c:extLst>
          </c:dPt>
          <c:cat>
            <c:strRef>
              <c:f>Sheet1!$A$2:$A$5</c:f>
              <c:strCache>
                <c:ptCount val="2"/>
                <c:pt idx="0">
                  <c:v>Yes</c:v>
                </c:pt>
                <c:pt idx="1">
                  <c:v>No</c:v>
                </c:pt>
              </c:strCache>
            </c:strRef>
          </c:cat>
          <c:val>
            <c:numRef>
              <c:f>Sheet1!$B$2:$B$5</c:f>
              <c:numCache>
                <c:formatCode>0.00%</c:formatCode>
                <c:ptCount val="4"/>
                <c:pt idx="0">
                  <c:v>0.41099999999999998</c:v>
                </c:pt>
                <c:pt idx="1">
                  <c:v>0.58899999999999997</c:v>
                </c:pt>
              </c:numCache>
            </c:numRef>
          </c:val>
          <c:extLst>
            <c:ext xmlns:c16="http://schemas.microsoft.com/office/drawing/2014/chart" uri="{C3380CC4-5D6E-409C-BE32-E72D297353CC}">
              <c16:uniqueId val="{00000008-652D-4260-BFC8-59FAA3B0B23D}"/>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Sheet1!$B$1</c:f>
              <c:strCache>
                <c:ptCount val="1"/>
                <c:pt idx="0">
                  <c:v>Series 1</c:v>
                </c:pt>
              </c:strCache>
            </c:strRef>
          </c:tx>
          <c:spPr>
            <a:solidFill>
              <a:srgbClr val="219DA7"/>
            </a:solidFill>
            <a:ln>
              <a:noFill/>
            </a:ln>
            <a:effectLst/>
          </c:spPr>
          <c:invertIfNegative val="0"/>
          <c:dPt>
            <c:idx val="1"/>
            <c:invertIfNegative val="0"/>
            <c:bubble3D val="0"/>
            <c:spPr>
              <a:solidFill>
                <a:sysClr val="window" lastClr="FFFFFF">
                  <a:lumMod val="65000"/>
                </a:sysClr>
              </a:solidFill>
              <a:ln>
                <a:noFill/>
              </a:ln>
              <a:effectLst/>
            </c:spPr>
            <c:extLst>
              <c:ext xmlns:c16="http://schemas.microsoft.com/office/drawing/2014/chart" uri="{C3380CC4-5D6E-409C-BE32-E72D297353CC}">
                <c16:uniqueId val="{00000003-B2D9-4205-A6AF-1598110C35D2}"/>
              </c:ext>
            </c:extLst>
          </c:dPt>
          <c:dPt>
            <c:idx val="2"/>
            <c:invertIfNegative val="0"/>
            <c:bubble3D val="0"/>
            <c:spPr>
              <a:solidFill>
                <a:srgbClr val="F79646">
                  <a:lumMod val="75000"/>
                </a:srgbClr>
              </a:solidFill>
              <a:ln>
                <a:noFill/>
              </a:ln>
              <a:effectLst/>
            </c:spPr>
            <c:extLst>
              <c:ext xmlns:c16="http://schemas.microsoft.com/office/drawing/2014/chart" uri="{C3380CC4-5D6E-409C-BE32-E72D297353CC}">
                <c16:uniqueId val="{00000008-124D-4599-9FA3-4DABC7FE2D2C}"/>
              </c:ext>
            </c:extLst>
          </c:dPt>
          <c:dLbls>
            <c:numFmt formatCode="0%" sourceLinked="0"/>
            <c:spPr>
              <a:solidFill>
                <a:sysClr val="window" lastClr="FFFFFF"/>
              </a:solid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Able to go out and do things likes to do in the community</c:v>
                </c:pt>
                <c:pt idx="1">
                  <c:v>Able to go out and do things likes to do in the community as often as wants</c:v>
                </c:pt>
                <c:pt idx="2">
                  <c:v>Has enough things to do when at home</c:v>
                </c:pt>
              </c:strCache>
            </c:strRef>
          </c:cat>
          <c:val>
            <c:numRef>
              <c:f>Sheet1!$B$2:$B$4</c:f>
              <c:numCache>
                <c:formatCode>0%</c:formatCode>
                <c:ptCount val="3"/>
                <c:pt idx="0">
                  <c:v>0.85</c:v>
                </c:pt>
                <c:pt idx="1">
                  <c:v>0.76</c:v>
                </c:pt>
                <c:pt idx="2">
                  <c:v>0.82</c:v>
                </c:pt>
              </c:numCache>
            </c:numRef>
          </c:val>
          <c:extLst>
            <c:ext xmlns:c16="http://schemas.microsoft.com/office/drawing/2014/chart" uri="{C3380CC4-5D6E-409C-BE32-E72D297353CC}">
              <c16:uniqueId val="{00000000-9DE8-4E00-8811-EF3C5CEB8BFE}"/>
            </c:ext>
          </c:extLst>
        </c:ser>
        <c:dLbls>
          <c:dLblPos val="outEnd"/>
          <c:showLegendKey val="0"/>
          <c:showVal val="1"/>
          <c:showCatName val="0"/>
          <c:showSerName val="0"/>
          <c:showPercent val="0"/>
          <c:showBubbleSize val="0"/>
        </c:dLbls>
        <c:gapWidth val="150"/>
        <c:axId val="389825944"/>
        <c:axId val="389830536"/>
      </c:barChart>
      <c:catAx>
        <c:axId val="3898259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89830536"/>
        <c:crosses val="autoZero"/>
        <c:auto val="1"/>
        <c:lblAlgn val="ctr"/>
        <c:lblOffset val="100"/>
        <c:noMultiLvlLbl val="0"/>
      </c:catAx>
      <c:valAx>
        <c:axId val="389830536"/>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89825944"/>
        <c:crosses val="autoZero"/>
        <c:crossBetween val="between"/>
        <c:majorUnit val="0.2"/>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sz="1400"/>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Privacy</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0995023027781904"/>
          <c:y val="0.10407575139257656"/>
          <c:w val="0.85545857475362752"/>
          <c:h val="0.69087661565063607"/>
        </c:manualLayout>
      </c:layout>
      <c:barChart>
        <c:barDir val="col"/>
        <c:grouping val="clustered"/>
        <c:varyColors val="0"/>
        <c:ser>
          <c:idx val="0"/>
          <c:order val="0"/>
          <c:tx>
            <c:strRef>
              <c:f>Sheet1!$B$1</c:f>
              <c:strCache>
                <c:ptCount val="1"/>
                <c:pt idx="0">
                  <c:v>Overall</c:v>
                </c:pt>
              </c:strCache>
            </c:strRef>
          </c:tx>
          <c:spPr>
            <a:solidFill>
              <a:srgbClr val="178EA3"/>
            </a:solidFill>
            <a:ln>
              <a:noFill/>
            </a:ln>
            <a:effectLst/>
          </c:spPr>
          <c:invertIfNegative val="0"/>
          <c:dPt>
            <c:idx val="1"/>
            <c:invertIfNegative val="0"/>
            <c:bubble3D val="0"/>
            <c:spPr>
              <a:solidFill>
                <a:srgbClr val="178EA3"/>
              </a:solidFill>
              <a:ln>
                <a:noFill/>
              </a:ln>
              <a:effectLst/>
            </c:spPr>
            <c:extLst>
              <c:ext xmlns:c16="http://schemas.microsoft.com/office/drawing/2014/chart" uri="{C3380CC4-5D6E-409C-BE32-E72D297353CC}">
                <c16:uniqueId val="{00000003-B2D9-4205-A6AF-1598110C35D2}"/>
              </c:ext>
            </c:extLst>
          </c:dPt>
          <c:dLbls>
            <c:numFmt formatCode="0%" sourceLinked="0"/>
            <c:spPr>
              <a:solidFill>
                <a:sysClr val="window" lastClr="FFFFFF"/>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Has a key to the home</c:v>
                </c:pt>
                <c:pt idx="1">
                  <c:v>Can lock the bedroom</c:v>
                </c:pt>
              </c:strCache>
            </c:strRef>
          </c:cat>
          <c:val>
            <c:numRef>
              <c:f>Sheet1!$B$2:$B$3</c:f>
              <c:numCache>
                <c:formatCode>0%</c:formatCode>
                <c:ptCount val="2"/>
                <c:pt idx="0">
                  <c:v>0.46</c:v>
                </c:pt>
                <c:pt idx="1">
                  <c:v>0.46</c:v>
                </c:pt>
              </c:numCache>
            </c:numRef>
          </c:val>
          <c:extLst>
            <c:ext xmlns:c16="http://schemas.microsoft.com/office/drawing/2014/chart" uri="{C3380CC4-5D6E-409C-BE32-E72D297353CC}">
              <c16:uniqueId val="{00000000-9DE8-4E00-8811-EF3C5CEB8BFE}"/>
            </c:ext>
          </c:extLst>
        </c:ser>
        <c:ser>
          <c:idx val="1"/>
          <c:order val="1"/>
          <c:tx>
            <c:strRef>
              <c:f>Sheet1!$C$1</c:f>
              <c:strCache>
                <c:ptCount val="1"/>
                <c:pt idx="0">
                  <c:v>ICF/IID and other institutional settings</c:v>
                </c:pt>
              </c:strCache>
            </c:strRef>
          </c:tx>
          <c:spPr>
            <a:solidFill>
              <a:schemeClr val="accent2"/>
            </a:solidFill>
            <a:ln>
              <a:noFill/>
            </a:ln>
            <a:effectLst/>
          </c:spPr>
          <c:invertIfNegative val="0"/>
          <c:dLbls>
            <c:numFmt formatCode="0%" sourceLinked="0"/>
            <c:spPr>
              <a:solidFill>
                <a:sysClr val="window" lastClr="FFFFFF"/>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Has a key to the home</c:v>
                </c:pt>
                <c:pt idx="1">
                  <c:v>Can lock the bedroom</c:v>
                </c:pt>
              </c:strCache>
            </c:strRef>
          </c:cat>
          <c:val>
            <c:numRef>
              <c:f>Sheet1!$C$2:$C$3</c:f>
              <c:numCache>
                <c:formatCode>0%</c:formatCode>
                <c:ptCount val="2"/>
                <c:pt idx="0">
                  <c:v>0.13</c:v>
                </c:pt>
                <c:pt idx="1">
                  <c:v>0.2</c:v>
                </c:pt>
              </c:numCache>
            </c:numRef>
          </c:val>
          <c:extLst>
            <c:ext xmlns:c16="http://schemas.microsoft.com/office/drawing/2014/chart" uri="{C3380CC4-5D6E-409C-BE32-E72D297353CC}">
              <c16:uniqueId val="{00000005-F7AC-40CE-988C-1FA865CB46C9}"/>
            </c:ext>
          </c:extLst>
        </c:ser>
        <c:ser>
          <c:idx val="2"/>
          <c:order val="2"/>
          <c:tx>
            <c:strRef>
              <c:f>Sheet1!$D$1</c:f>
              <c:strCache>
                <c:ptCount val="1"/>
                <c:pt idx="0">
                  <c:v>Community-based residential setting</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Has a key to the home</c:v>
                </c:pt>
                <c:pt idx="1">
                  <c:v>Can lock the bedroom</c:v>
                </c:pt>
              </c:strCache>
            </c:strRef>
          </c:cat>
          <c:val>
            <c:numRef>
              <c:f>Sheet1!$D$2:$D$3</c:f>
              <c:numCache>
                <c:formatCode>0%</c:formatCode>
                <c:ptCount val="2"/>
                <c:pt idx="0">
                  <c:v>0.28000000000000003</c:v>
                </c:pt>
                <c:pt idx="1">
                  <c:v>0.46</c:v>
                </c:pt>
              </c:numCache>
            </c:numRef>
          </c:val>
          <c:extLst>
            <c:ext xmlns:c16="http://schemas.microsoft.com/office/drawing/2014/chart" uri="{C3380CC4-5D6E-409C-BE32-E72D297353CC}">
              <c16:uniqueId val="{00000007-01B8-4917-ACC4-6ADCDE3ABA2E}"/>
            </c:ext>
          </c:extLst>
        </c:ser>
        <c:ser>
          <c:idx val="3"/>
          <c:order val="3"/>
          <c:tx>
            <c:strRef>
              <c:f>Sheet1!$E$1</c:f>
              <c:strCache>
                <c:ptCount val="1"/>
                <c:pt idx="0">
                  <c:v>Own home</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Has a key to the home</c:v>
                </c:pt>
                <c:pt idx="1">
                  <c:v>Can lock the bedroom</c:v>
                </c:pt>
              </c:strCache>
            </c:strRef>
          </c:cat>
          <c:val>
            <c:numRef>
              <c:f>Sheet1!$E$2:$E$3</c:f>
              <c:numCache>
                <c:formatCode>0%</c:formatCode>
                <c:ptCount val="2"/>
                <c:pt idx="0">
                  <c:v>0.81</c:v>
                </c:pt>
                <c:pt idx="1">
                  <c:v>0.62</c:v>
                </c:pt>
              </c:numCache>
            </c:numRef>
          </c:val>
          <c:extLst>
            <c:ext xmlns:c16="http://schemas.microsoft.com/office/drawing/2014/chart" uri="{C3380CC4-5D6E-409C-BE32-E72D297353CC}">
              <c16:uniqueId val="{00000008-01B8-4917-ACC4-6ADCDE3ABA2E}"/>
            </c:ext>
          </c:extLst>
        </c:ser>
        <c:ser>
          <c:idx val="4"/>
          <c:order val="4"/>
          <c:tx>
            <c:strRef>
              <c:f>Sheet1!$F$1</c:f>
              <c:strCache>
                <c:ptCount val="1"/>
                <c:pt idx="0">
                  <c:v>Parent or relative's home</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Has a key to the home</c:v>
                </c:pt>
                <c:pt idx="1">
                  <c:v>Can lock the bedroom</c:v>
                </c:pt>
              </c:strCache>
            </c:strRef>
          </c:cat>
          <c:val>
            <c:numRef>
              <c:f>Sheet1!$F$2:$F$3</c:f>
              <c:numCache>
                <c:formatCode>0%</c:formatCode>
                <c:ptCount val="2"/>
                <c:pt idx="0">
                  <c:v>0.5</c:v>
                </c:pt>
                <c:pt idx="1">
                  <c:v>0.43</c:v>
                </c:pt>
              </c:numCache>
            </c:numRef>
          </c:val>
          <c:extLst>
            <c:ext xmlns:c16="http://schemas.microsoft.com/office/drawing/2014/chart" uri="{C3380CC4-5D6E-409C-BE32-E72D297353CC}">
              <c16:uniqueId val="{00000009-01B8-4917-ACC4-6ADCDE3ABA2E}"/>
            </c:ext>
          </c:extLst>
        </c:ser>
        <c:dLbls>
          <c:dLblPos val="outEnd"/>
          <c:showLegendKey val="0"/>
          <c:showVal val="1"/>
          <c:showCatName val="0"/>
          <c:showSerName val="0"/>
          <c:showPercent val="0"/>
          <c:showBubbleSize val="0"/>
        </c:dLbls>
        <c:gapWidth val="150"/>
        <c:axId val="389825944"/>
        <c:axId val="389830536"/>
      </c:barChart>
      <c:catAx>
        <c:axId val="3898259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89830536"/>
        <c:crosses val="autoZero"/>
        <c:auto val="1"/>
        <c:lblAlgn val="ctr"/>
        <c:lblOffset val="100"/>
        <c:noMultiLvlLbl val="0"/>
      </c:catAx>
      <c:valAx>
        <c:axId val="389830536"/>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89825944"/>
        <c:crosses val="autoZero"/>
        <c:crossBetween val="between"/>
        <c:majorUnit val="0.2"/>
      </c:valAx>
      <c:spPr>
        <a:noFill/>
        <a:ln>
          <a:noFill/>
        </a:ln>
        <a:effectLst/>
      </c:spPr>
    </c:plotArea>
    <c:legend>
      <c:legendPos val="b"/>
      <c:layout>
        <c:manualLayout>
          <c:xMode val="edge"/>
          <c:yMode val="edge"/>
          <c:x val="0"/>
          <c:y val="0.87127159457556325"/>
          <c:w val="0.96324642202743538"/>
          <c:h val="0.12872840542443675"/>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20" b="0" i="0" u="none" strike="noStrike" kern="1200" spc="0" baseline="0">
                <a:solidFill>
                  <a:schemeClr val="tx1">
                    <a:lumMod val="65000"/>
                    <a:lumOff val="35000"/>
                  </a:schemeClr>
                </a:solidFill>
                <a:latin typeface="+mn-lt"/>
                <a:ea typeface="+mn-ea"/>
                <a:cs typeface="+mn-cs"/>
              </a:defRPr>
            </a:pPr>
            <a:r>
              <a:rPr lang="en-US"/>
              <a:t>Has Ever Voted in a Local, State, or Federal Election </a:t>
            </a:r>
          </a:p>
          <a:p>
            <a:pPr>
              <a:defRPr/>
            </a:pPr>
            <a:r>
              <a:rPr lang="en-US"/>
              <a:t>(or Chose Not to) </a:t>
            </a:r>
          </a:p>
        </c:rich>
      </c:tx>
      <c:overlay val="0"/>
      <c:spPr>
        <a:noFill/>
        <a:ln>
          <a:noFill/>
        </a:ln>
        <a:effectLst/>
      </c:spPr>
      <c:txPr>
        <a:bodyPr rot="0" spcFirstLastPara="1" vertOverflow="ellipsis" vert="horz" wrap="square" anchor="ctr" anchorCtr="1"/>
        <a:lstStyle/>
        <a:p>
          <a:pPr>
            <a:defRPr sz="132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State Range= 61% - 14%</c:v>
                </c:pt>
              </c:strCache>
            </c:strRef>
          </c:tx>
          <c:spPr>
            <a:solidFill>
              <a:schemeClr val="accent5">
                <a:lumMod val="75000"/>
              </a:schemeClr>
            </a:solidFill>
            <a:ln>
              <a:noFill/>
            </a:ln>
            <a:effectLst/>
          </c:spPr>
          <c:invertIfNegative val="0"/>
          <c:cat>
            <c:strRef>
              <c:f>Sheet1!$A$2:$A$37</c:f>
              <c:strCache>
                <c:ptCount val="36"/>
                <c:pt idx="0">
                  <c:v>NV</c:v>
                </c:pt>
                <c:pt idx="1">
                  <c:v>AL</c:v>
                </c:pt>
                <c:pt idx="2">
                  <c:v>KS</c:v>
                </c:pt>
                <c:pt idx="3">
                  <c:v>MS</c:v>
                </c:pt>
                <c:pt idx="4">
                  <c:v>MN</c:v>
                </c:pt>
                <c:pt idx="5">
                  <c:v>RI</c:v>
                </c:pt>
                <c:pt idx="6">
                  <c:v>CO</c:v>
                </c:pt>
                <c:pt idx="7">
                  <c:v>AZ</c:v>
                </c:pt>
                <c:pt idx="8">
                  <c:v>IL</c:v>
                </c:pt>
                <c:pt idx="9">
                  <c:v>LA</c:v>
                </c:pt>
                <c:pt idx="10">
                  <c:v>OH</c:v>
                </c:pt>
                <c:pt idx="11">
                  <c:v>MA</c:v>
                </c:pt>
                <c:pt idx="12">
                  <c:v>WI</c:v>
                </c:pt>
                <c:pt idx="13">
                  <c:v>NC</c:v>
                </c:pt>
                <c:pt idx="14">
                  <c:v>SD</c:v>
                </c:pt>
                <c:pt idx="15">
                  <c:v>DE</c:v>
                </c:pt>
                <c:pt idx="16">
                  <c:v>PA</c:v>
                </c:pt>
                <c:pt idx="17">
                  <c:v>WY</c:v>
                </c:pt>
                <c:pt idx="18">
                  <c:v>CT</c:v>
                </c:pt>
                <c:pt idx="19">
                  <c:v>WA</c:v>
                </c:pt>
                <c:pt idx="20">
                  <c:v>ME</c:v>
                </c:pt>
                <c:pt idx="21">
                  <c:v>FL</c:v>
                </c:pt>
                <c:pt idx="22">
                  <c:v>VT</c:v>
                </c:pt>
                <c:pt idx="23">
                  <c:v>DC</c:v>
                </c:pt>
                <c:pt idx="24">
                  <c:v>MI</c:v>
                </c:pt>
                <c:pt idx="25">
                  <c:v>VA</c:v>
                </c:pt>
                <c:pt idx="26">
                  <c:v>TN</c:v>
                </c:pt>
                <c:pt idx="27">
                  <c:v>IN</c:v>
                </c:pt>
                <c:pt idx="28">
                  <c:v>GA</c:v>
                </c:pt>
                <c:pt idx="29">
                  <c:v>NY</c:v>
                </c:pt>
                <c:pt idx="30">
                  <c:v>AR</c:v>
                </c:pt>
                <c:pt idx="31">
                  <c:v>UT</c:v>
                </c:pt>
                <c:pt idx="32">
                  <c:v>HI</c:v>
                </c:pt>
                <c:pt idx="33">
                  <c:v>MO</c:v>
                </c:pt>
                <c:pt idx="34">
                  <c:v>KY</c:v>
                </c:pt>
                <c:pt idx="35">
                  <c:v>OK</c:v>
                </c:pt>
              </c:strCache>
            </c:strRef>
          </c:cat>
          <c:val>
            <c:numRef>
              <c:f>Sheet1!$B$2:$B$37</c:f>
              <c:numCache>
                <c:formatCode>###0.0%</c:formatCode>
                <c:ptCount val="36"/>
                <c:pt idx="0">
                  <c:v>0.60916442048517516</c:v>
                </c:pt>
                <c:pt idx="1">
                  <c:v>0.54986522911051217</c:v>
                </c:pt>
                <c:pt idx="2">
                  <c:v>0.51342281879194629</c:v>
                </c:pt>
                <c:pt idx="3">
                  <c:v>0.50909090909090904</c:v>
                </c:pt>
                <c:pt idx="4">
                  <c:v>0.5025380710659898</c:v>
                </c:pt>
                <c:pt idx="5">
                  <c:v>0.49419953596287702</c:v>
                </c:pt>
                <c:pt idx="6">
                  <c:v>0.49242424242424243</c:v>
                </c:pt>
                <c:pt idx="7">
                  <c:v>0.48026315789473684</c:v>
                </c:pt>
                <c:pt idx="8">
                  <c:v>0.471976401179941</c:v>
                </c:pt>
                <c:pt idx="9">
                  <c:v>0.47193877551020408</c:v>
                </c:pt>
                <c:pt idx="10">
                  <c:v>0.46462715105162522</c:v>
                </c:pt>
                <c:pt idx="11">
                  <c:v>0.46253229974160204</c:v>
                </c:pt>
                <c:pt idx="12">
                  <c:v>0.45614035087719296</c:v>
                </c:pt>
                <c:pt idx="13">
                  <c:v>0.44585091420534456</c:v>
                </c:pt>
                <c:pt idx="14">
                  <c:v>0.41666666666666674</c:v>
                </c:pt>
                <c:pt idx="15">
                  <c:v>0.40937499999999999</c:v>
                </c:pt>
                <c:pt idx="16">
                  <c:v>0.40712074303405571</c:v>
                </c:pt>
                <c:pt idx="17">
                  <c:v>0.39735099337748347</c:v>
                </c:pt>
                <c:pt idx="18">
                  <c:v>0.39549839228295819</c:v>
                </c:pt>
                <c:pt idx="19">
                  <c:v>0.38095238095238093</c:v>
                </c:pt>
                <c:pt idx="20">
                  <c:v>0.37254901960784315</c:v>
                </c:pt>
                <c:pt idx="21">
                  <c:v>0.37168141592920356</c:v>
                </c:pt>
                <c:pt idx="22">
                  <c:v>0.36688311688311687</c:v>
                </c:pt>
                <c:pt idx="23">
                  <c:v>0.35195530726256985</c:v>
                </c:pt>
                <c:pt idx="24">
                  <c:v>0.34313725490196079</c:v>
                </c:pt>
                <c:pt idx="25">
                  <c:v>0.31876606683804626</c:v>
                </c:pt>
                <c:pt idx="26">
                  <c:v>0.30048076923076922</c:v>
                </c:pt>
                <c:pt idx="27">
                  <c:v>0.29852579852579852</c:v>
                </c:pt>
                <c:pt idx="28">
                  <c:v>0.29455445544554454</c:v>
                </c:pt>
                <c:pt idx="29">
                  <c:v>0.29067245119305857</c:v>
                </c:pt>
                <c:pt idx="30">
                  <c:v>0.2893258426966292</c:v>
                </c:pt>
                <c:pt idx="31">
                  <c:v>0.28378378378378377</c:v>
                </c:pt>
                <c:pt idx="32">
                  <c:v>0.27953890489913547</c:v>
                </c:pt>
                <c:pt idx="33">
                  <c:v>0.20259740259740261</c:v>
                </c:pt>
                <c:pt idx="34">
                  <c:v>0.17191283292978204</c:v>
                </c:pt>
                <c:pt idx="35">
                  <c:v>0.13874345549738221</c:v>
                </c:pt>
              </c:numCache>
            </c:numRef>
          </c:val>
          <c:extLst>
            <c:ext xmlns:c16="http://schemas.microsoft.com/office/drawing/2014/chart" uri="{C3380CC4-5D6E-409C-BE32-E72D297353CC}">
              <c16:uniqueId val="{00000000-F5F0-4EEB-9670-EF17B53A9C57}"/>
            </c:ext>
          </c:extLst>
        </c:ser>
        <c:ser>
          <c:idx val="1"/>
          <c:order val="1"/>
          <c:tx>
            <c:strRef>
              <c:f>Sheet1!$C$1</c:f>
              <c:strCache>
                <c:ptCount val="1"/>
                <c:pt idx="0">
                  <c:v>NCI Average= 39%</c:v>
                </c:pt>
              </c:strCache>
            </c:strRef>
          </c:tx>
          <c:spPr>
            <a:noFill/>
            <a:ln>
              <a:noFill/>
            </a:ln>
            <a:effectLst/>
          </c:spPr>
          <c:invertIfNegative val="0"/>
          <c:dPt>
            <c:idx val="35"/>
            <c:invertIfNegative val="0"/>
            <c:bubble3D val="0"/>
            <c:spPr>
              <a:solidFill>
                <a:schemeClr val="bg1"/>
              </a:solidFill>
              <a:ln>
                <a:noFill/>
              </a:ln>
              <a:effectLst/>
            </c:spPr>
            <c:extLst>
              <c:ext xmlns:c16="http://schemas.microsoft.com/office/drawing/2014/chart" uri="{C3380CC4-5D6E-409C-BE32-E72D297353CC}">
                <c16:uniqueId val="{00000004-F5F0-4EEB-9670-EF17B53A9C57}"/>
              </c:ext>
            </c:extLst>
          </c:dPt>
          <c:trendline>
            <c:name>NCI Average = 39%</c:name>
            <c:spPr>
              <a:ln w="57150" cap="rnd">
                <a:solidFill>
                  <a:schemeClr val="accent6">
                    <a:lumMod val="75000"/>
                  </a:schemeClr>
                </a:solidFill>
                <a:prstDash val="sysDot"/>
              </a:ln>
              <a:effectLst/>
            </c:spPr>
            <c:trendlineType val="linear"/>
            <c:dispRSqr val="0"/>
            <c:dispEq val="0"/>
          </c:trendline>
          <c:trendline>
            <c:name>NCI Average= 39%</c:name>
            <c:spPr>
              <a:ln w="19050" cap="rnd">
                <a:solidFill>
                  <a:schemeClr val="accent2"/>
                </a:solidFill>
                <a:prstDash val="sysDot"/>
              </a:ln>
              <a:effectLst/>
            </c:spPr>
            <c:trendlineType val="linear"/>
            <c:dispRSqr val="0"/>
            <c:dispEq val="0"/>
          </c:trendline>
          <c:cat>
            <c:strRef>
              <c:f>Sheet1!$A$2:$A$37</c:f>
              <c:strCache>
                <c:ptCount val="36"/>
                <c:pt idx="0">
                  <c:v>NV</c:v>
                </c:pt>
                <c:pt idx="1">
                  <c:v>AL</c:v>
                </c:pt>
                <c:pt idx="2">
                  <c:v>KS</c:v>
                </c:pt>
                <c:pt idx="3">
                  <c:v>MS</c:v>
                </c:pt>
                <c:pt idx="4">
                  <c:v>MN</c:v>
                </c:pt>
                <c:pt idx="5">
                  <c:v>RI</c:v>
                </c:pt>
                <c:pt idx="6">
                  <c:v>CO</c:v>
                </c:pt>
                <c:pt idx="7">
                  <c:v>AZ</c:v>
                </c:pt>
                <c:pt idx="8">
                  <c:v>IL</c:v>
                </c:pt>
                <c:pt idx="9">
                  <c:v>LA</c:v>
                </c:pt>
                <c:pt idx="10">
                  <c:v>OH</c:v>
                </c:pt>
                <c:pt idx="11">
                  <c:v>MA</c:v>
                </c:pt>
                <c:pt idx="12">
                  <c:v>WI</c:v>
                </c:pt>
                <c:pt idx="13">
                  <c:v>NC</c:v>
                </c:pt>
                <c:pt idx="14">
                  <c:v>SD</c:v>
                </c:pt>
                <c:pt idx="15">
                  <c:v>DE</c:v>
                </c:pt>
                <c:pt idx="16">
                  <c:v>PA</c:v>
                </c:pt>
                <c:pt idx="17">
                  <c:v>WY</c:v>
                </c:pt>
                <c:pt idx="18">
                  <c:v>CT</c:v>
                </c:pt>
                <c:pt idx="19">
                  <c:v>WA</c:v>
                </c:pt>
                <c:pt idx="20">
                  <c:v>ME</c:v>
                </c:pt>
                <c:pt idx="21">
                  <c:v>FL</c:v>
                </c:pt>
                <c:pt idx="22">
                  <c:v>VT</c:v>
                </c:pt>
                <c:pt idx="23">
                  <c:v>DC</c:v>
                </c:pt>
                <c:pt idx="24">
                  <c:v>MI</c:v>
                </c:pt>
                <c:pt idx="25">
                  <c:v>VA</c:v>
                </c:pt>
                <c:pt idx="26">
                  <c:v>TN</c:v>
                </c:pt>
                <c:pt idx="27">
                  <c:v>IN</c:v>
                </c:pt>
                <c:pt idx="28">
                  <c:v>GA</c:v>
                </c:pt>
                <c:pt idx="29">
                  <c:v>NY</c:v>
                </c:pt>
                <c:pt idx="30">
                  <c:v>AR</c:v>
                </c:pt>
                <c:pt idx="31">
                  <c:v>UT</c:v>
                </c:pt>
                <c:pt idx="32">
                  <c:v>HI</c:v>
                </c:pt>
                <c:pt idx="33">
                  <c:v>MO</c:v>
                </c:pt>
                <c:pt idx="34">
                  <c:v>KY</c:v>
                </c:pt>
                <c:pt idx="35">
                  <c:v>OK</c:v>
                </c:pt>
              </c:strCache>
            </c:strRef>
          </c:cat>
          <c:val>
            <c:numRef>
              <c:f>Sheet1!$C$2:$C$37</c:f>
              <c:numCache>
                <c:formatCode>###0.0%</c:formatCode>
                <c:ptCount val="36"/>
                <c:pt idx="0">
                  <c:v>0.39</c:v>
                </c:pt>
                <c:pt idx="1">
                  <c:v>0.39</c:v>
                </c:pt>
                <c:pt idx="2">
                  <c:v>0.39</c:v>
                </c:pt>
                <c:pt idx="3">
                  <c:v>0.39</c:v>
                </c:pt>
                <c:pt idx="4">
                  <c:v>0.39</c:v>
                </c:pt>
                <c:pt idx="5">
                  <c:v>0.39</c:v>
                </c:pt>
                <c:pt idx="6">
                  <c:v>0.39</c:v>
                </c:pt>
                <c:pt idx="7">
                  <c:v>0.39</c:v>
                </c:pt>
                <c:pt idx="8">
                  <c:v>0.39</c:v>
                </c:pt>
                <c:pt idx="9">
                  <c:v>0.39</c:v>
                </c:pt>
                <c:pt idx="10">
                  <c:v>0.39</c:v>
                </c:pt>
                <c:pt idx="11">
                  <c:v>0.39</c:v>
                </c:pt>
                <c:pt idx="12">
                  <c:v>0.39</c:v>
                </c:pt>
                <c:pt idx="13">
                  <c:v>0.39</c:v>
                </c:pt>
                <c:pt idx="14">
                  <c:v>0.39</c:v>
                </c:pt>
                <c:pt idx="15">
                  <c:v>0.39</c:v>
                </c:pt>
                <c:pt idx="16">
                  <c:v>0.39</c:v>
                </c:pt>
                <c:pt idx="17">
                  <c:v>0.39</c:v>
                </c:pt>
                <c:pt idx="18">
                  <c:v>0.39</c:v>
                </c:pt>
                <c:pt idx="19">
                  <c:v>0.39</c:v>
                </c:pt>
                <c:pt idx="20">
                  <c:v>0.39</c:v>
                </c:pt>
                <c:pt idx="21">
                  <c:v>0.39</c:v>
                </c:pt>
                <c:pt idx="22">
                  <c:v>0.39</c:v>
                </c:pt>
                <c:pt idx="23">
                  <c:v>0.39</c:v>
                </c:pt>
                <c:pt idx="24">
                  <c:v>0.39</c:v>
                </c:pt>
                <c:pt idx="25">
                  <c:v>0.39</c:v>
                </c:pt>
                <c:pt idx="26">
                  <c:v>0.39</c:v>
                </c:pt>
                <c:pt idx="27">
                  <c:v>0.39</c:v>
                </c:pt>
                <c:pt idx="28">
                  <c:v>0.39</c:v>
                </c:pt>
                <c:pt idx="29">
                  <c:v>0.39</c:v>
                </c:pt>
                <c:pt idx="30">
                  <c:v>0.39</c:v>
                </c:pt>
                <c:pt idx="31">
                  <c:v>0.39</c:v>
                </c:pt>
                <c:pt idx="32">
                  <c:v>0.39</c:v>
                </c:pt>
                <c:pt idx="33">
                  <c:v>0.39</c:v>
                </c:pt>
                <c:pt idx="34">
                  <c:v>0.39</c:v>
                </c:pt>
                <c:pt idx="35">
                  <c:v>0.39</c:v>
                </c:pt>
              </c:numCache>
            </c:numRef>
          </c:val>
          <c:extLst>
            <c:ext xmlns:c16="http://schemas.microsoft.com/office/drawing/2014/chart" uri="{C3380CC4-5D6E-409C-BE32-E72D297353CC}">
              <c16:uniqueId val="{00000001-F5F0-4EEB-9670-EF17B53A9C57}"/>
            </c:ext>
          </c:extLst>
        </c:ser>
        <c:dLbls>
          <c:showLegendKey val="0"/>
          <c:showVal val="0"/>
          <c:showCatName val="0"/>
          <c:showSerName val="0"/>
          <c:showPercent val="0"/>
          <c:showBubbleSize val="0"/>
        </c:dLbls>
        <c:gapWidth val="92"/>
        <c:overlap val="100"/>
        <c:axId val="513422552"/>
        <c:axId val="513424848"/>
      </c:barChart>
      <c:catAx>
        <c:axId val="513422552"/>
        <c:scaling>
          <c:orientation val="minMax"/>
        </c:scaling>
        <c:delete val="1"/>
        <c:axPos val="l"/>
        <c:numFmt formatCode="General" sourceLinked="1"/>
        <c:majorTickMark val="none"/>
        <c:minorTickMark val="none"/>
        <c:tickLblPos val="nextTo"/>
        <c:crossAx val="513424848"/>
        <c:crosses val="autoZero"/>
        <c:auto val="1"/>
        <c:lblAlgn val="ctr"/>
        <c:lblOffset val="100"/>
        <c:noMultiLvlLbl val="0"/>
      </c:catAx>
      <c:valAx>
        <c:axId val="513424848"/>
        <c:scaling>
          <c:orientation val="minMax"/>
          <c:max val="1"/>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513422552"/>
        <c:crosses val="autoZero"/>
        <c:crossBetween val="between"/>
      </c:valAx>
      <c:spPr>
        <a:noFill/>
        <a:ln>
          <a:noFill/>
        </a:ln>
        <a:effectLst/>
      </c:spPr>
    </c:plotArea>
    <c:legend>
      <c:legendPos val="b"/>
      <c:legendEntry>
        <c:idx val="0"/>
        <c:delete val="1"/>
      </c:legendEntry>
      <c:legendEntry>
        <c:idx val="3"/>
        <c:delete val="1"/>
      </c:legendEntry>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100"/>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804-4D1E-A854-68AFE63920F6}"/>
              </c:ext>
            </c:extLst>
          </c:dPt>
          <c:dPt>
            <c:idx val="1"/>
            <c:bubble3D val="0"/>
            <c:spPr>
              <a:solidFill>
                <a:schemeClr val="accent3"/>
              </a:solidFill>
              <a:ln w="19050">
                <a:solidFill>
                  <a:schemeClr val="lt1"/>
                </a:solidFill>
              </a:ln>
              <a:effectLst/>
            </c:spPr>
            <c:extLst>
              <c:ext xmlns:c16="http://schemas.microsoft.com/office/drawing/2014/chart" uri="{C3380CC4-5D6E-409C-BE32-E72D297353CC}">
                <c16:uniqueId val="{00000003-2804-4D1E-A854-68AFE63920F6}"/>
              </c:ext>
            </c:extLst>
          </c:dPt>
          <c:dPt>
            <c:idx val="2"/>
            <c:bubble3D val="0"/>
            <c:spPr>
              <a:solidFill>
                <a:schemeClr val="accent5"/>
              </a:solidFill>
              <a:ln w="19050">
                <a:solidFill>
                  <a:schemeClr val="lt1"/>
                </a:solidFill>
              </a:ln>
              <a:effectLst/>
            </c:spPr>
            <c:extLst>
              <c:ext xmlns:c16="http://schemas.microsoft.com/office/drawing/2014/chart" uri="{C3380CC4-5D6E-409C-BE32-E72D297353CC}">
                <c16:uniqueId val="{00000001-C8E5-437D-B2DB-221828655C6C}"/>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en-US"/>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&lt; 6 months</c:v>
                </c:pt>
                <c:pt idx="1">
                  <c:v>6-12 months</c:v>
                </c:pt>
                <c:pt idx="2">
                  <c:v>12+ months</c:v>
                </c:pt>
              </c:strCache>
            </c:strRef>
          </c:cat>
          <c:val>
            <c:numRef>
              <c:f>Sheet1!$B$2:$B$4</c:f>
              <c:numCache>
                <c:formatCode>0.0%</c:formatCode>
                <c:ptCount val="3"/>
                <c:pt idx="0">
                  <c:v>0.17</c:v>
                </c:pt>
                <c:pt idx="1">
                  <c:v>0.16200000000000001</c:v>
                </c:pt>
                <c:pt idx="2">
                  <c:v>0.56699999999999995</c:v>
                </c:pt>
              </c:numCache>
            </c:numRef>
          </c:val>
          <c:extLst>
            <c:ext xmlns:c16="http://schemas.microsoft.com/office/drawing/2014/chart" uri="{C3380CC4-5D6E-409C-BE32-E72D297353CC}">
              <c16:uniqueId val="{00000000-C8E5-437D-B2DB-221828655C6C}"/>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725388601036268"/>
          <c:y val="0.14687500000000001"/>
          <c:w val="0.62694300518134716"/>
          <c:h val="0.75624999999999998"/>
        </c:manualLayout>
      </c:layout>
      <c:pieChart>
        <c:varyColors val="1"/>
        <c:ser>
          <c:idx val="0"/>
          <c:order val="0"/>
          <c:tx>
            <c:strRef>
              <c:f>Sheet1!$B$1</c:f>
              <c:strCache>
                <c:ptCount val="1"/>
                <c:pt idx="0">
                  <c:v>Column1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C3F-4829-BE9B-9EFBAA5AC128}"/>
              </c:ext>
            </c:extLst>
          </c:dPt>
          <c:dPt>
            <c:idx val="1"/>
            <c:bubble3D val="0"/>
            <c:spPr>
              <a:solidFill>
                <a:schemeClr val="accent3"/>
              </a:solidFill>
              <a:ln w="19050">
                <a:solidFill>
                  <a:schemeClr val="lt1"/>
                </a:solidFill>
              </a:ln>
              <a:effectLst/>
            </c:spPr>
            <c:extLst>
              <c:ext xmlns:c16="http://schemas.microsoft.com/office/drawing/2014/chart" uri="{C3380CC4-5D6E-409C-BE32-E72D297353CC}">
                <c16:uniqueId val="{00000001-574E-45BA-800E-605AF541D4BF}"/>
              </c:ext>
            </c:extLst>
          </c:dPt>
          <c:dPt>
            <c:idx val="2"/>
            <c:bubble3D val="0"/>
            <c:spPr>
              <a:solidFill>
                <a:schemeClr val="accent5"/>
              </a:solidFill>
              <a:ln w="19050">
                <a:solidFill>
                  <a:schemeClr val="lt1"/>
                </a:solidFill>
              </a:ln>
              <a:effectLst/>
            </c:spPr>
            <c:extLst>
              <c:ext xmlns:c16="http://schemas.microsoft.com/office/drawing/2014/chart" uri="{C3380CC4-5D6E-409C-BE32-E72D297353CC}">
                <c16:uniqueId val="{00000005-4C3F-4829-BE9B-9EFBAA5AC128}"/>
              </c:ext>
            </c:extLst>
          </c:dPt>
          <c:dLbls>
            <c:dLbl>
              <c:idx val="1"/>
              <c:layout>
                <c:manualLayout>
                  <c:x val="-0.16360711942257217"/>
                  <c:y val="-4.8505413385826771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74E-45BA-800E-605AF541D4BF}"/>
                </c:ext>
              </c:extLst>
            </c:dLbl>
            <c:spPr>
              <a:noFill/>
              <a:ln>
                <a:noFill/>
              </a:ln>
              <a:effectLst/>
            </c:spPr>
            <c:txPr>
              <a:bodyPr rot="0" spcFirstLastPara="1" vertOverflow="ellipsis" vert="horz" wrap="square" anchor="ctr" anchorCtr="1"/>
              <a:lstStyle/>
              <a:p>
                <a:pPr>
                  <a:defRPr sz="1800" b="1" i="0" u="none" strike="noStrike" kern="1200" baseline="0">
                    <a:solidFill>
                      <a:schemeClr val="bg1"/>
                    </a:solidFill>
                    <a:latin typeface="+mn-lt"/>
                    <a:ea typeface="+mn-ea"/>
                    <a:cs typeface="+mn-cs"/>
                  </a:defRPr>
                </a:pPr>
                <a:endParaRPr lang="en-US"/>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&lt; 6 months</c:v>
                </c:pt>
                <c:pt idx="1">
                  <c:v>6-12 months</c:v>
                </c:pt>
                <c:pt idx="2">
                  <c:v>12+ months</c:v>
                </c:pt>
              </c:strCache>
            </c:strRef>
          </c:cat>
          <c:val>
            <c:numRef>
              <c:f>Sheet1!$B$2:$B$4</c:f>
              <c:numCache>
                <c:formatCode>0.0%</c:formatCode>
                <c:ptCount val="3"/>
                <c:pt idx="0">
                  <c:v>0.17499999999999999</c:v>
                </c:pt>
                <c:pt idx="1">
                  <c:v>0.14599999999999999</c:v>
                </c:pt>
                <c:pt idx="2">
                  <c:v>0.56899999999999995</c:v>
                </c:pt>
              </c:numCache>
            </c:numRef>
          </c:val>
          <c:extLst>
            <c:ext xmlns:c16="http://schemas.microsoft.com/office/drawing/2014/chart" uri="{C3380CC4-5D6E-409C-BE32-E72D297353CC}">
              <c16:uniqueId val="{00000000-574E-45BA-800E-605AF541D4BF}"/>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sz="1800" b="1">
          <a:solidFill>
            <a:schemeClr val="bg1"/>
          </a:solidFill>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2B2-4522-A03E-13969A41E67F}"/>
              </c:ext>
            </c:extLst>
          </c:dPt>
          <c:dPt>
            <c:idx val="1"/>
            <c:bubble3D val="0"/>
            <c:spPr>
              <a:solidFill>
                <a:schemeClr val="accent3"/>
              </a:solidFill>
              <a:ln w="19050">
                <a:solidFill>
                  <a:schemeClr val="lt1"/>
                </a:solidFill>
              </a:ln>
              <a:effectLst/>
            </c:spPr>
            <c:extLst>
              <c:ext xmlns:c16="http://schemas.microsoft.com/office/drawing/2014/chart" uri="{C3380CC4-5D6E-409C-BE32-E72D297353CC}">
                <c16:uniqueId val="{00000003-12B2-4522-A03E-13969A41E67F}"/>
              </c:ext>
            </c:extLst>
          </c:dPt>
          <c:dPt>
            <c:idx val="2"/>
            <c:bubble3D val="0"/>
            <c:spPr>
              <a:solidFill>
                <a:schemeClr val="accent5"/>
              </a:solidFill>
              <a:ln w="19050">
                <a:solidFill>
                  <a:schemeClr val="lt1"/>
                </a:solidFill>
              </a:ln>
              <a:effectLst/>
            </c:spPr>
            <c:extLst>
              <c:ext xmlns:c16="http://schemas.microsoft.com/office/drawing/2014/chart" uri="{C3380CC4-5D6E-409C-BE32-E72D297353CC}">
                <c16:uniqueId val="{00000005-12B2-4522-A03E-13969A41E67F}"/>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en-US"/>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&lt; 6 months</c:v>
                </c:pt>
                <c:pt idx="1">
                  <c:v>6-12 months</c:v>
                </c:pt>
                <c:pt idx="2">
                  <c:v>12+ months</c:v>
                </c:pt>
              </c:strCache>
            </c:strRef>
          </c:cat>
          <c:val>
            <c:numRef>
              <c:f>Sheet1!$B$2:$B$4</c:f>
              <c:numCache>
                <c:formatCode>0.0%</c:formatCode>
                <c:ptCount val="3"/>
                <c:pt idx="0">
                  <c:v>0.41</c:v>
                </c:pt>
                <c:pt idx="1">
                  <c:v>0.20100000000000001</c:v>
                </c:pt>
                <c:pt idx="2">
                  <c:v>0.311</c:v>
                </c:pt>
              </c:numCache>
            </c:numRef>
          </c:val>
          <c:extLst>
            <c:ext xmlns:c16="http://schemas.microsoft.com/office/drawing/2014/chart" uri="{C3380CC4-5D6E-409C-BE32-E72D297353CC}">
              <c16:uniqueId val="{00000006-12B2-4522-A03E-13969A41E67F}"/>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863EDC8-B731-4812-9F5C-C98C172232E2}" type="doc">
      <dgm:prSet loTypeId="urn:microsoft.com/office/officeart/2005/8/layout/pyramid2" loCatId="pyramid" qsTypeId="urn:microsoft.com/office/officeart/2005/8/quickstyle/simple1" qsCatId="simple" csTypeId="urn:microsoft.com/office/officeart/2005/8/colors/accent1_2" csCatId="accent1" phldr="1"/>
      <dgm:spPr/>
    </dgm:pt>
    <dgm:pt modelId="{54F977FD-7129-4421-9DEB-EC0DA133BF6C}">
      <dgm:prSet phldrT="[Text]" custT="1"/>
      <dgm:spPr>
        <a:ln w="28575">
          <a:solidFill>
            <a:schemeClr val="accent5">
              <a:lumMod val="75000"/>
            </a:schemeClr>
          </a:solidFill>
        </a:ln>
      </dgm:spPr>
      <dgm:t>
        <a:bodyPr/>
        <a:lstStyle/>
        <a:p>
          <a:r>
            <a:rPr lang="en-US" sz="2400" b="1"/>
            <a:t>75%</a:t>
          </a:r>
        </a:p>
        <a:p>
          <a:r>
            <a:rPr lang="en-US" sz="1800"/>
            <a:t>Chose services as part of plan</a:t>
          </a:r>
        </a:p>
      </dgm:t>
    </dgm:pt>
    <dgm:pt modelId="{5F5983B1-F305-4B6C-A140-82F0E800055F}" type="parTrans" cxnId="{BD69DC26-36BD-47DC-8347-D26FB7872C51}">
      <dgm:prSet/>
      <dgm:spPr/>
      <dgm:t>
        <a:bodyPr/>
        <a:lstStyle/>
        <a:p>
          <a:endParaRPr lang="en-US"/>
        </a:p>
      </dgm:t>
    </dgm:pt>
    <dgm:pt modelId="{B409C320-C6C4-4975-BE0D-FE0F42635DA4}" type="sibTrans" cxnId="{BD69DC26-36BD-47DC-8347-D26FB7872C51}">
      <dgm:prSet/>
      <dgm:spPr/>
      <dgm:t>
        <a:bodyPr/>
        <a:lstStyle/>
        <a:p>
          <a:endParaRPr lang="en-US"/>
        </a:p>
      </dgm:t>
    </dgm:pt>
    <dgm:pt modelId="{05B51FD4-596F-4890-B81C-5FDD1BFE5E84}">
      <dgm:prSet phldrT="[Text]" custT="1"/>
      <dgm:spPr>
        <a:ln w="28575">
          <a:solidFill>
            <a:schemeClr val="bg1">
              <a:lumMod val="65000"/>
            </a:schemeClr>
          </a:solidFill>
        </a:ln>
      </dgm:spPr>
      <dgm:t>
        <a:bodyPr/>
        <a:lstStyle/>
        <a:p>
          <a:r>
            <a:rPr lang="en-US" sz="2400" b="1"/>
            <a:t>83%</a:t>
          </a:r>
        </a:p>
        <a:p>
          <a:r>
            <a:rPr lang="en-US" sz="1800"/>
            <a:t>Knew what was talked about at last service planning meeting</a:t>
          </a:r>
        </a:p>
      </dgm:t>
    </dgm:pt>
    <dgm:pt modelId="{527CC330-0CD1-47F8-91C3-94D0AC13DD61}" type="parTrans" cxnId="{40299B54-2E12-4716-A621-6E303C6D6E3A}">
      <dgm:prSet/>
      <dgm:spPr/>
      <dgm:t>
        <a:bodyPr/>
        <a:lstStyle/>
        <a:p>
          <a:endParaRPr lang="en-US"/>
        </a:p>
      </dgm:t>
    </dgm:pt>
    <dgm:pt modelId="{6469DAF1-93E4-4619-9C4F-51181D28F9FF}" type="sibTrans" cxnId="{40299B54-2E12-4716-A621-6E303C6D6E3A}">
      <dgm:prSet/>
      <dgm:spPr/>
      <dgm:t>
        <a:bodyPr/>
        <a:lstStyle/>
        <a:p>
          <a:endParaRPr lang="en-US"/>
        </a:p>
      </dgm:t>
    </dgm:pt>
    <dgm:pt modelId="{DE37E1DF-6C81-4519-B4C7-3D38A26213E7}">
      <dgm:prSet phldrT="[Text]" custT="1"/>
      <dgm:spPr>
        <a:ln w="28575">
          <a:solidFill>
            <a:schemeClr val="accent6">
              <a:lumMod val="50000"/>
            </a:schemeClr>
          </a:solidFill>
        </a:ln>
      </dgm:spPr>
      <dgm:t>
        <a:bodyPr/>
        <a:lstStyle/>
        <a:p>
          <a:r>
            <a:rPr lang="en-US" sz="2400" b="1"/>
            <a:t>92%</a:t>
          </a:r>
        </a:p>
        <a:p>
          <a:r>
            <a:rPr lang="en-US" sz="1800"/>
            <a:t>Last service planning meeting included people person wanted to be there </a:t>
          </a:r>
        </a:p>
      </dgm:t>
    </dgm:pt>
    <dgm:pt modelId="{DD2797D1-DA8B-4DE1-B7C8-1646B1D1ABE1}" type="parTrans" cxnId="{D59E9FCA-15F1-4A4D-BA25-4F29DD5EE3CF}">
      <dgm:prSet/>
      <dgm:spPr/>
      <dgm:t>
        <a:bodyPr/>
        <a:lstStyle/>
        <a:p>
          <a:endParaRPr lang="en-US"/>
        </a:p>
      </dgm:t>
    </dgm:pt>
    <dgm:pt modelId="{491166BA-32F1-4060-815C-EC5B27FC6278}" type="sibTrans" cxnId="{D59E9FCA-15F1-4A4D-BA25-4F29DD5EE3CF}">
      <dgm:prSet/>
      <dgm:spPr/>
      <dgm:t>
        <a:bodyPr/>
        <a:lstStyle/>
        <a:p>
          <a:endParaRPr lang="en-US"/>
        </a:p>
      </dgm:t>
    </dgm:pt>
    <dgm:pt modelId="{0A040625-4CE5-4675-9BFB-6B04CBBB693A}" type="pres">
      <dgm:prSet presAssocID="{9863EDC8-B731-4812-9F5C-C98C172232E2}" presName="compositeShape" presStyleCnt="0">
        <dgm:presLayoutVars>
          <dgm:dir/>
          <dgm:resizeHandles/>
        </dgm:presLayoutVars>
      </dgm:prSet>
      <dgm:spPr/>
    </dgm:pt>
    <dgm:pt modelId="{6908AE42-BE6A-4F10-82A1-9EF70138763A}" type="pres">
      <dgm:prSet presAssocID="{9863EDC8-B731-4812-9F5C-C98C172232E2}" presName="pyramid" presStyleLbl="node1" presStyleIdx="0" presStyleCnt="1"/>
      <dgm:spPr>
        <a:solidFill>
          <a:schemeClr val="bg2">
            <a:lumMod val="75000"/>
          </a:schemeClr>
        </a:solidFill>
      </dgm:spPr>
    </dgm:pt>
    <dgm:pt modelId="{CB4BE319-6EEE-422F-9686-CD8F2A2510B2}" type="pres">
      <dgm:prSet presAssocID="{9863EDC8-B731-4812-9F5C-C98C172232E2}" presName="theList" presStyleCnt="0"/>
      <dgm:spPr/>
    </dgm:pt>
    <dgm:pt modelId="{EF73638D-0B6A-49D0-A0BA-6C094EC8C9CD}" type="pres">
      <dgm:prSet presAssocID="{54F977FD-7129-4421-9DEB-EC0DA133BF6C}" presName="aNode" presStyleLbl="fgAcc1" presStyleIdx="0" presStyleCnt="3">
        <dgm:presLayoutVars>
          <dgm:bulletEnabled val="1"/>
        </dgm:presLayoutVars>
      </dgm:prSet>
      <dgm:spPr/>
    </dgm:pt>
    <dgm:pt modelId="{028068E9-9A05-4D09-B461-E8DDB26EF5B5}" type="pres">
      <dgm:prSet presAssocID="{54F977FD-7129-4421-9DEB-EC0DA133BF6C}" presName="aSpace" presStyleCnt="0"/>
      <dgm:spPr/>
    </dgm:pt>
    <dgm:pt modelId="{87E3F572-BBAA-422F-9794-3A19DEF8D9F9}" type="pres">
      <dgm:prSet presAssocID="{05B51FD4-596F-4890-B81C-5FDD1BFE5E84}" presName="aNode" presStyleLbl="fgAcc1" presStyleIdx="1" presStyleCnt="3">
        <dgm:presLayoutVars>
          <dgm:bulletEnabled val="1"/>
        </dgm:presLayoutVars>
      </dgm:prSet>
      <dgm:spPr/>
    </dgm:pt>
    <dgm:pt modelId="{5E5B23E7-5C3A-476D-BF54-CF7EF2F0A75D}" type="pres">
      <dgm:prSet presAssocID="{05B51FD4-596F-4890-B81C-5FDD1BFE5E84}" presName="aSpace" presStyleCnt="0"/>
      <dgm:spPr/>
    </dgm:pt>
    <dgm:pt modelId="{8745BD46-48D9-42FD-8FE5-B2F541ABC3D5}" type="pres">
      <dgm:prSet presAssocID="{DE37E1DF-6C81-4519-B4C7-3D38A26213E7}" presName="aNode" presStyleLbl="fgAcc1" presStyleIdx="2" presStyleCnt="3">
        <dgm:presLayoutVars>
          <dgm:bulletEnabled val="1"/>
        </dgm:presLayoutVars>
      </dgm:prSet>
      <dgm:spPr/>
    </dgm:pt>
    <dgm:pt modelId="{41962658-773A-49AF-A2E6-68AC56CEFCC5}" type="pres">
      <dgm:prSet presAssocID="{DE37E1DF-6C81-4519-B4C7-3D38A26213E7}" presName="aSpace" presStyleCnt="0"/>
      <dgm:spPr/>
    </dgm:pt>
  </dgm:ptLst>
  <dgm:cxnLst>
    <dgm:cxn modelId="{BD69DC26-36BD-47DC-8347-D26FB7872C51}" srcId="{9863EDC8-B731-4812-9F5C-C98C172232E2}" destId="{54F977FD-7129-4421-9DEB-EC0DA133BF6C}" srcOrd="0" destOrd="0" parTransId="{5F5983B1-F305-4B6C-A140-82F0E800055F}" sibTransId="{B409C320-C6C4-4975-BE0D-FE0F42635DA4}"/>
    <dgm:cxn modelId="{FF5D3068-08EE-4F80-A5D6-B871C19E71FB}" type="presOf" srcId="{05B51FD4-596F-4890-B81C-5FDD1BFE5E84}" destId="{87E3F572-BBAA-422F-9794-3A19DEF8D9F9}" srcOrd="0" destOrd="0" presId="urn:microsoft.com/office/officeart/2005/8/layout/pyramid2"/>
    <dgm:cxn modelId="{40299B54-2E12-4716-A621-6E303C6D6E3A}" srcId="{9863EDC8-B731-4812-9F5C-C98C172232E2}" destId="{05B51FD4-596F-4890-B81C-5FDD1BFE5E84}" srcOrd="1" destOrd="0" parTransId="{527CC330-0CD1-47F8-91C3-94D0AC13DD61}" sibTransId="{6469DAF1-93E4-4619-9C4F-51181D28F9FF}"/>
    <dgm:cxn modelId="{2AA8A69C-8B00-4609-B22A-C55D7CFD552B}" type="presOf" srcId="{54F977FD-7129-4421-9DEB-EC0DA133BF6C}" destId="{EF73638D-0B6A-49D0-A0BA-6C094EC8C9CD}" srcOrd="0" destOrd="0" presId="urn:microsoft.com/office/officeart/2005/8/layout/pyramid2"/>
    <dgm:cxn modelId="{3FA7B7A4-65B7-463A-9ECB-5196AB18D09C}" type="presOf" srcId="{9863EDC8-B731-4812-9F5C-C98C172232E2}" destId="{0A040625-4CE5-4675-9BFB-6B04CBBB693A}" srcOrd="0" destOrd="0" presId="urn:microsoft.com/office/officeart/2005/8/layout/pyramid2"/>
    <dgm:cxn modelId="{D59E9FCA-15F1-4A4D-BA25-4F29DD5EE3CF}" srcId="{9863EDC8-B731-4812-9F5C-C98C172232E2}" destId="{DE37E1DF-6C81-4519-B4C7-3D38A26213E7}" srcOrd="2" destOrd="0" parTransId="{DD2797D1-DA8B-4DE1-B7C8-1646B1D1ABE1}" sibTransId="{491166BA-32F1-4060-815C-EC5B27FC6278}"/>
    <dgm:cxn modelId="{2B5C10E6-790D-4E4E-8688-EF155E614602}" type="presOf" srcId="{DE37E1DF-6C81-4519-B4C7-3D38A26213E7}" destId="{8745BD46-48D9-42FD-8FE5-B2F541ABC3D5}" srcOrd="0" destOrd="0" presId="urn:microsoft.com/office/officeart/2005/8/layout/pyramid2"/>
    <dgm:cxn modelId="{D5937204-41B1-4C14-9DE4-FF4EEE8966FD}" type="presParOf" srcId="{0A040625-4CE5-4675-9BFB-6B04CBBB693A}" destId="{6908AE42-BE6A-4F10-82A1-9EF70138763A}" srcOrd="0" destOrd="0" presId="urn:microsoft.com/office/officeart/2005/8/layout/pyramid2"/>
    <dgm:cxn modelId="{337E353D-067D-4CDF-81F7-61C254634719}" type="presParOf" srcId="{0A040625-4CE5-4675-9BFB-6B04CBBB693A}" destId="{CB4BE319-6EEE-422F-9686-CD8F2A2510B2}" srcOrd="1" destOrd="0" presId="urn:microsoft.com/office/officeart/2005/8/layout/pyramid2"/>
    <dgm:cxn modelId="{25FF8D27-810B-470D-87AC-70F8B1061864}" type="presParOf" srcId="{CB4BE319-6EEE-422F-9686-CD8F2A2510B2}" destId="{EF73638D-0B6A-49D0-A0BA-6C094EC8C9CD}" srcOrd="0" destOrd="0" presId="urn:microsoft.com/office/officeart/2005/8/layout/pyramid2"/>
    <dgm:cxn modelId="{9F03D67A-9E65-4A40-B567-8AB0E9ED7028}" type="presParOf" srcId="{CB4BE319-6EEE-422F-9686-CD8F2A2510B2}" destId="{028068E9-9A05-4D09-B461-E8DDB26EF5B5}" srcOrd="1" destOrd="0" presId="urn:microsoft.com/office/officeart/2005/8/layout/pyramid2"/>
    <dgm:cxn modelId="{075B5153-B234-4FBD-938C-9A1BEA8D6EDF}" type="presParOf" srcId="{CB4BE319-6EEE-422F-9686-CD8F2A2510B2}" destId="{87E3F572-BBAA-422F-9794-3A19DEF8D9F9}" srcOrd="2" destOrd="0" presId="urn:microsoft.com/office/officeart/2005/8/layout/pyramid2"/>
    <dgm:cxn modelId="{91BE3075-56A2-4FBD-85EB-725B9269AEF3}" type="presParOf" srcId="{CB4BE319-6EEE-422F-9686-CD8F2A2510B2}" destId="{5E5B23E7-5C3A-476D-BF54-CF7EF2F0A75D}" srcOrd="3" destOrd="0" presId="urn:microsoft.com/office/officeart/2005/8/layout/pyramid2"/>
    <dgm:cxn modelId="{CEC3BD61-4446-49B8-8F46-4FADC20FB5A4}" type="presParOf" srcId="{CB4BE319-6EEE-422F-9686-CD8F2A2510B2}" destId="{8745BD46-48D9-42FD-8FE5-B2F541ABC3D5}" srcOrd="4" destOrd="0" presId="urn:microsoft.com/office/officeart/2005/8/layout/pyramid2"/>
    <dgm:cxn modelId="{D9173278-5617-4B3E-977D-D0067E7F1A5B}" type="presParOf" srcId="{CB4BE319-6EEE-422F-9686-CD8F2A2510B2}" destId="{41962658-773A-49AF-A2E6-68AC56CEFCC5}" srcOrd="5"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6D0A185-D314-44DB-B354-B23566694A74}" type="doc">
      <dgm:prSet loTypeId="urn:microsoft.com/office/officeart/2005/8/layout/arrow4" loCatId="process" qsTypeId="urn:microsoft.com/office/officeart/2005/8/quickstyle/simple1" qsCatId="simple" csTypeId="urn:microsoft.com/office/officeart/2005/8/colors/colorful5" csCatId="colorful" phldr="1"/>
      <dgm:spPr/>
      <dgm:t>
        <a:bodyPr/>
        <a:lstStyle/>
        <a:p>
          <a:endParaRPr lang="en-US"/>
        </a:p>
      </dgm:t>
    </dgm:pt>
    <dgm:pt modelId="{1089F629-B27A-4BC9-82FD-D9CAD9053A7D}">
      <dgm:prSet phldrT="[Text]" custT="1"/>
      <dgm:spPr/>
      <dgm:t>
        <a:bodyPr/>
        <a:lstStyle/>
        <a:p>
          <a:r>
            <a:rPr lang="en-US" sz="4800" b="1"/>
            <a:t>93%</a:t>
          </a:r>
          <a:r>
            <a:rPr lang="en-US" sz="4400"/>
            <a:t> </a:t>
          </a:r>
          <a:r>
            <a:rPr lang="en-US" sz="4000"/>
            <a:t>have a way to get places they </a:t>
          </a:r>
          <a:r>
            <a:rPr lang="en-US" sz="4000" b="1" i="1"/>
            <a:t>need</a:t>
          </a:r>
          <a:r>
            <a:rPr lang="en-US" sz="4000"/>
            <a:t> to go</a:t>
          </a:r>
          <a:endParaRPr lang="en-US" sz="4400"/>
        </a:p>
      </dgm:t>
    </dgm:pt>
    <dgm:pt modelId="{D9FF9F93-EF4D-46F3-A216-EE8328D8B2F1}" type="parTrans" cxnId="{09B8C038-536A-49EA-8B8E-9677AF810CF9}">
      <dgm:prSet/>
      <dgm:spPr/>
      <dgm:t>
        <a:bodyPr/>
        <a:lstStyle/>
        <a:p>
          <a:endParaRPr lang="en-US"/>
        </a:p>
      </dgm:t>
    </dgm:pt>
    <dgm:pt modelId="{79C05FD2-5816-443D-978C-A61F4520CB4F}" type="sibTrans" cxnId="{09B8C038-536A-49EA-8B8E-9677AF810CF9}">
      <dgm:prSet/>
      <dgm:spPr/>
      <dgm:t>
        <a:bodyPr/>
        <a:lstStyle/>
        <a:p>
          <a:endParaRPr lang="en-US"/>
        </a:p>
      </dgm:t>
    </dgm:pt>
    <dgm:pt modelId="{0244E1D9-4C02-4BDC-9531-2DAF7C216618}">
      <dgm:prSet phldrT="[Text]" custT="1"/>
      <dgm:spPr/>
      <dgm:t>
        <a:bodyPr/>
        <a:lstStyle/>
        <a:p>
          <a:r>
            <a:rPr lang="en-US" sz="4800" b="1"/>
            <a:t>83%</a:t>
          </a:r>
          <a:r>
            <a:rPr lang="en-US" sz="4400"/>
            <a:t> </a:t>
          </a:r>
          <a:r>
            <a:rPr lang="en-US" sz="4000"/>
            <a:t>have a way to get places they </a:t>
          </a:r>
          <a:r>
            <a:rPr lang="en-US" sz="4000" b="1" i="1"/>
            <a:t>want</a:t>
          </a:r>
          <a:r>
            <a:rPr lang="en-US" sz="4000"/>
            <a:t> to go</a:t>
          </a:r>
          <a:endParaRPr lang="en-US" sz="4400"/>
        </a:p>
      </dgm:t>
    </dgm:pt>
    <dgm:pt modelId="{4508D3C8-E0F3-460E-A941-69E017535A43}" type="parTrans" cxnId="{9DC495AF-B3A9-45F0-9016-2F1E6C5BE71D}">
      <dgm:prSet/>
      <dgm:spPr/>
      <dgm:t>
        <a:bodyPr/>
        <a:lstStyle/>
        <a:p>
          <a:endParaRPr lang="en-US"/>
        </a:p>
      </dgm:t>
    </dgm:pt>
    <dgm:pt modelId="{D1CE5FC6-9F1B-486E-AC60-29B6D0C69E93}" type="sibTrans" cxnId="{9DC495AF-B3A9-45F0-9016-2F1E6C5BE71D}">
      <dgm:prSet/>
      <dgm:spPr/>
      <dgm:t>
        <a:bodyPr/>
        <a:lstStyle/>
        <a:p>
          <a:endParaRPr lang="en-US"/>
        </a:p>
      </dgm:t>
    </dgm:pt>
    <dgm:pt modelId="{FF588FE4-2F64-4FB5-B026-48852ED58A08}" type="pres">
      <dgm:prSet presAssocID="{D6D0A185-D314-44DB-B354-B23566694A74}" presName="compositeShape" presStyleCnt="0">
        <dgm:presLayoutVars>
          <dgm:chMax val="2"/>
          <dgm:dir/>
          <dgm:resizeHandles val="exact"/>
        </dgm:presLayoutVars>
      </dgm:prSet>
      <dgm:spPr/>
    </dgm:pt>
    <dgm:pt modelId="{ED7A7FF8-E7C2-45AC-BF19-A441B1BF09F2}" type="pres">
      <dgm:prSet presAssocID="{1089F629-B27A-4BC9-82FD-D9CAD9053A7D}" presName="upArrow" presStyleLbl="node1" presStyleIdx="0" presStyleCnt="2"/>
      <dgm:spPr>
        <a:solidFill>
          <a:schemeClr val="accent3">
            <a:lumMod val="75000"/>
          </a:schemeClr>
        </a:solidFill>
      </dgm:spPr>
    </dgm:pt>
    <dgm:pt modelId="{689C5294-66E6-4272-937A-3A8A45C6697D}" type="pres">
      <dgm:prSet presAssocID="{1089F629-B27A-4BC9-82FD-D9CAD9053A7D}" presName="upArrowText" presStyleLbl="revTx" presStyleIdx="0" presStyleCnt="2" custScaleX="109309">
        <dgm:presLayoutVars>
          <dgm:chMax val="0"/>
          <dgm:bulletEnabled val="1"/>
        </dgm:presLayoutVars>
      </dgm:prSet>
      <dgm:spPr/>
    </dgm:pt>
    <dgm:pt modelId="{A7A4467D-95C2-4A5E-A75A-ECFBCF435918}" type="pres">
      <dgm:prSet presAssocID="{0244E1D9-4C02-4BDC-9531-2DAF7C216618}" presName="downArrow" presStyleLbl="node1" presStyleIdx="1" presStyleCnt="2"/>
      <dgm:spPr>
        <a:solidFill>
          <a:schemeClr val="bg1">
            <a:lumMod val="65000"/>
          </a:schemeClr>
        </a:solidFill>
      </dgm:spPr>
    </dgm:pt>
    <dgm:pt modelId="{ED796500-13A1-497B-9155-045350F41747}" type="pres">
      <dgm:prSet presAssocID="{0244E1D9-4C02-4BDC-9531-2DAF7C216618}" presName="downArrowText" presStyleLbl="revTx" presStyleIdx="1" presStyleCnt="2" custScaleX="105932">
        <dgm:presLayoutVars>
          <dgm:chMax val="0"/>
          <dgm:bulletEnabled val="1"/>
        </dgm:presLayoutVars>
      </dgm:prSet>
      <dgm:spPr/>
    </dgm:pt>
  </dgm:ptLst>
  <dgm:cxnLst>
    <dgm:cxn modelId="{09B8C038-536A-49EA-8B8E-9677AF810CF9}" srcId="{D6D0A185-D314-44DB-B354-B23566694A74}" destId="{1089F629-B27A-4BC9-82FD-D9CAD9053A7D}" srcOrd="0" destOrd="0" parTransId="{D9FF9F93-EF4D-46F3-A216-EE8328D8B2F1}" sibTransId="{79C05FD2-5816-443D-978C-A61F4520CB4F}"/>
    <dgm:cxn modelId="{D148B277-D99F-4CE5-85F7-C0A8906681F3}" type="presOf" srcId="{D6D0A185-D314-44DB-B354-B23566694A74}" destId="{FF588FE4-2F64-4FB5-B026-48852ED58A08}" srcOrd="0" destOrd="0" presId="urn:microsoft.com/office/officeart/2005/8/layout/arrow4"/>
    <dgm:cxn modelId="{9DC495AF-B3A9-45F0-9016-2F1E6C5BE71D}" srcId="{D6D0A185-D314-44DB-B354-B23566694A74}" destId="{0244E1D9-4C02-4BDC-9531-2DAF7C216618}" srcOrd="1" destOrd="0" parTransId="{4508D3C8-E0F3-460E-A941-69E017535A43}" sibTransId="{D1CE5FC6-9F1B-486E-AC60-29B6D0C69E93}"/>
    <dgm:cxn modelId="{4D70E4D6-7CB7-474C-8798-D001FA18255B}" type="presOf" srcId="{0244E1D9-4C02-4BDC-9531-2DAF7C216618}" destId="{ED796500-13A1-497B-9155-045350F41747}" srcOrd="0" destOrd="0" presId="urn:microsoft.com/office/officeart/2005/8/layout/arrow4"/>
    <dgm:cxn modelId="{C01BBDDF-2170-4EC4-B228-1BA398BD5B33}" type="presOf" srcId="{1089F629-B27A-4BC9-82FD-D9CAD9053A7D}" destId="{689C5294-66E6-4272-937A-3A8A45C6697D}" srcOrd="0" destOrd="0" presId="urn:microsoft.com/office/officeart/2005/8/layout/arrow4"/>
    <dgm:cxn modelId="{2313E15C-E2C4-4628-BA37-44BE60AF0679}" type="presParOf" srcId="{FF588FE4-2F64-4FB5-B026-48852ED58A08}" destId="{ED7A7FF8-E7C2-45AC-BF19-A441B1BF09F2}" srcOrd="0" destOrd="0" presId="urn:microsoft.com/office/officeart/2005/8/layout/arrow4"/>
    <dgm:cxn modelId="{A828DEC9-BD83-4402-BB3A-14E396D4B926}" type="presParOf" srcId="{FF588FE4-2F64-4FB5-B026-48852ED58A08}" destId="{689C5294-66E6-4272-937A-3A8A45C6697D}" srcOrd="1" destOrd="0" presId="urn:microsoft.com/office/officeart/2005/8/layout/arrow4"/>
    <dgm:cxn modelId="{AE90A2E7-35EE-447A-BFAF-281657F148A4}" type="presParOf" srcId="{FF588FE4-2F64-4FB5-B026-48852ED58A08}" destId="{A7A4467D-95C2-4A5E-A75A-ECFBCF435918}" srcOrd="2" destOrd="0" presId="urn:microsoft.com/office/officeart/2005/8/layout/arrow4"/>
    <dgm:cxn modelId="{AC4CFE78-E03F-443B-83A6-0CF50A3170E8}" type="presParOf" srcId="{FF588FE4-2F64-4FB5-B026-48852ED58A08}" destId="{ED796500-13A1-497B-9155-045350F41747}" srcOrd="3" destOrd="0" presId="urn:microsoft.com/office/officeart/2005/8/layout/arrow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346390F-C83F-43A2-8859-DFE736893F9D}" type="doc">
      <dgm:prSet loTypeId="urn:microsoft.com/office/officeart/2005/8/layout/hierarchy3" loCatId="list" qsTypeId="urn:microsoft.com/office/officeart/2005/8/quickstyle/simple3" qsCatId="simple" csTypeId="urn:microsoft.com/office/officeart/2005/8/colors/accent0_1" csCatId="mainScheme" phldr="1"/>
      <dgm:spPr/>
      <dgm:t>
        <a:bodyPr/>
        <a:lstStyle/>
        <a:p>
          <a:endParaRPr lang="en-US"/>
        </a:p>
      </dgm:t>
    </dgm:pt>
    <dgm:pt modelId="{B219D2B3-DAA9-4168-A9DF-895E6327B657}">
      <dgm:prSet phldrT="[Text]" custT="1"/>
      <dgm:spPr/>
      <dgm:t>
        <a:bodyPr/>
        <a:lstStyle/>
        <a:p>
          <a:r>
            <a:rPr lang="en-US" sz="2000" dirty="0"/>
            <a:t>STATE A: Total DSPs employed</a:t>
          </a:r>
        </a:p>
        <a:p>
          <a:r>
            <a:rPr lang="en-US" sz="3200" b="1" dirty="0"/>
            <a:t>7,754 </a:t>
          </a:r>
        </a:p>
      </dgm:t>
    </dgm:pt>
    <dgm:pt modelId="{911D6137-3410-489B-BC27-E343453D0D7B}" type="parTrans" cxnId="{9CAA5059-D92F-41D7-8C04-F2DF12294DF4}">
      <dgm:prSet/>
      <dgm:spPr/>
      <dgm:t>
        <a:bodyPr/>
        <a:lstStyle/>
        <a:p>
          <a:endParaRPr lang="en-US"/>
        </a:p>
      </dgm:t>
    </dgm:pt>
    <dgm:pt modelId="{8E09381A-7872-4376-8FD1-596DE51BE3C8}" type="sibTrans" cxnId="{9CAA5059-D92F-41D7-8C04-F2DF12294DF4}">
      <dgm:prSet/>
      <dgm:spPr/>
      <dgm:t>
        <a:bodyPr/>
        <a:lstStyle/>
        <a:p>
          <a:endParaRPr lang="en-US"/>
        </a:p>
      </dgm:t>
    </dgm:pt>
    <dgm:pt modelId="{4FA0F11E-EEDC-4729-969D-CB8C75BCAD91}">
      <dgm:prSet phldrT="[Text]" custT="1"/>
      <dgm:spPr/>
      <dgm:t>
        <a:bodyPr/>
        <a:lstStyle/>
        <a:p>
          <a:r>
            <a:rPr lang="en-US" sz="2000" dirty="0"/>
            <a:t>NCI AVERAGE: Total DSPs employed</a:t>
          </a:r>
        </a:p>
        <a:p>
          <a:pPr lvl="0"/>
          <a:r>
            <a:rPr lang="en-US" sz="3200" b="1" dirty="0"/>
            <a:t>187,635</a:t>
          </a:r>
        </a:p>
      </dgm:t>
    </dgm:pt>
    <dgm:pt modelId="{8A7E07A8-9CBD-472B-9267-54D389F3D019}" type="parTrans" cxnId="{5B98C237-3ECE-47F2-9EBF-D7890A2029F6}">
      <dgm:prSet/>
      <dgm:spPr/>
      <dgm:t>
        <a:bodyPr/>
        <a:lstStyle/>
        <a:p>
          <a:endParaRPr lang="en-US"/>
        </a:p>
      </dgm:t>
    </dgm:pt>
    <dgm:pt modelId="{2E19D318-3F85-4541-A7BB-0F55668EBCA9}" type="sibTrans" cxnId="{5B98C237-3ECE-47F2-9EBF-D7890A2029F6}">
      <dgm:prSet/>
      <dgm:spPr/>
      <dgm:t>
        <a:bodyPr/>
        <a:lstStyle/>
        <a:p>
          <a:endParaRPr lang="en-US"/>
        </a:p>
      </dgm:t>
    </dgm:pt>
    <dgm:pt modelId="{5ED0D272-F1D0-4E6D-AA77-7F90098B45A5}" type="pres">
      <dgm:prSet presAssocID="{A346390F-C83F-43A2-8859-DFE736893F9D}" presName="diagram" presStyleCnt="0">
        <dgm:presLayoutVars>
          <dgm:chPref val="1"/>
          <dgm:dir/>
          <dgm:animOne val="branch"/>
          <dgm:animLvl val="lvl"/>
          <dgm:resizeHandles/>
        </dgm:presLayoutVars>
      </dgm:prSet>
      <dgm:spPr/>
    </dgm:pt>
    <dgm:pt modelId="{72AD5BD8-AF98-48D1-9FC0-471AA4D4ACA7}" type="pres">
      <dgm:prSet presAssocID="{B219D2B3-DAA9-4168-A9DF-895E6327B657}" presName="root" presStyleCnt="0"/>
      <dgm:spPr/>
    </dgm:pt>
    <dgm:pt modelId="{4EFCD494-C19A-4482-8B40-1F5E881D0708}" type="pres">
      <dgm:prSet presAssocID="{B219D2B3-DAA9-4168-A9DF-895E6327B657}" presName="rootComposite" presStyleCnt="0"/>
      <dgm:spPr/>
    </dgm:pt>
    <dgm:pt modelId="{89B03923-1088-4593-9178-A4CB3454188F}" type="pres">
      <dgm:prSet presAssocID="{B219D2B3-DAA9-4168-A9DF-895E6327B657}" presName="rootText" presStyleLbl="node1" presStyleIdx="0" presStyleCnt="2" custScaleX="205741" custScaleY="169838" custLinFactNeighborX="-38760" custLinFactNeighborY="-3002"/>
      <dgm:spPr/>
    </dgm:pt>
    <dgm:pt modelId="{1427C4A5-C7DB-4452-9FF1-FE3EE73D5574}" type="pres">
      <dgm:prSet presAssocID="{B219D2B3-DAA9-4168-A9DF-895E6327B657}" presName="rootConnector" presStyleLbl="node1" presStyleIdx="0" presStyleCnt="2"/>
      <dgm:spPr/>
    </dgm:pt>
    <dgm:pt modelId="{728C564E-C7E9-4FD2-837A-E1B0C736E3F7}" type="pres">
      <dgm:prSet presAssocID="{B219D2B3-DAA9-4168-A9DF-895E6327B657}" presName="childShape" presStyleCnt="0"/>
      <dgm:spPr/>
    </dgm:pt>
    <dgm:pt modelId="{F3E679F4-1726-49AE-9613-1E4DF06679D1}" type="pres">
      <dgm:prSet presAssocID="{4FA0F11E-EEDC-4729-969D-CB8C75BCAD91}" presName="root" presStyleCnt="0"/>
      <dgm:spPr/>
    </dgm:pt>
    <dgm:pt modelId="{B8B62F56-CB67-4502-B970-FCDAB2602D31}" type="pres">
      <dgm:prSet presAssocID="{4FA0F11E-EEDC-4729-969D-CB8C75BCAD91}" presName="rootComposite" presStyleCnt="0"/>
      <dgm:spPr/>
    </dgm:pt>
    <dgm:pt modelId="{3C4BD5E9-4282-4274-8102-3B00A02A58C5}" type="pres">
      <dgm:prSet presAssocID="{4FA0F11E-EEDC-4729-969D-CB8C75BCAD91}" presName="rootText" presStyleLbl="node1" presStyleIdx="1" presStyleCnt="2" custScaleX="245285" custScaleY="173412"/>
      <dgm:spPr/>
    </dgm:pt>
    <dgm:pt modelId="{1B0CC8E1-73D0-498F-B64C-F0EBE2326450}" type="pres">
      <dgm:prSet presAssocID="{4FA0F11E-EEDC-4729-969D-CB8C75BCAD91}" presName="rootConnector" presStyleLbl="node1" presStyleIdx="1" presStyleCnt="2"/>
      <dgm:spPr/>
    </dgm:pt>
    <dgm:pt modelId="{4D654D13-C2AE-44A9-BB96-5239FD89C0CF}" type="pres">
      <dgm:prSet presAssocID="{4FA0F11E-EEDC-4729-969D-CB8C75BCAD91}" presName="childShape" presStyleCnt="0"/>
      <dgm:spPr/>
    </dgm:pt>
  </dgm:ptLst>
  <dgm:cxnLst>
    <dgm:cxn modelId="{50999423-DE33-448F-96D4-D0413B05A18E}" type="presOf" srcId="{B219D2B3-DAA9-4168-A9DF-895E6327B657}" destId="{1427C4A5-C7DB-4452-9FF1-FE3EE73D5574}" srcOrd="1" destOrd="0" presId="urn:microsoft.com/office/officeart/2005/8/layout/hierarchy3"/>
    <dgm:cxn modelId="{5B98C237-3ECE-47F2-9EBF-D7890A2029F6}" srcId="{A346390F-C83F-43A2-8859-DFE736893F9D}" destId="{4FA0F11E-EEDC-4729-969D-CB8C75BCAD91}" srcOrd="1" destOrd="0" parTransId="{8A7E07A8-9CBD-472B-9267-54D389F3D019}" sibTransId="{2E19D318-3F85-4541-A7BB-0F55668EBCA9}"/>
    <dgm:cxn modelId="{62FC635D-762D-4FE5-AC31-81830788E33E}" type="presOf" srcId="{4FA0F11E-EEDC-4729-969D-CB8C75BCAD91}" destId="{3C4BD5E9-4282-4274-8102-3B00A02A58C5}" srcOrd="0" destOrd="0" presId="urn:microsoft.com/office/officeart/2005/8/layout/hierarchy3"/>
    <dgm:cxn modelId="{1866B765-4762-4CAD-993D-6CC0C92517FE}" type="presOf" srcId="{B219D2B3-DAA9-4168-A9DF-895E6327B657}" destId="{89B03923-1088-4593-9178-A4CB3454188F}" srcOrd="0" destOrd="0" presId="urn:microsoft.com/office/officeart/2005/8/layout/hierarchy3"/>
    <dgm:cxn modelId="{9CAA5059-D92F-41D7-8C04-F2DF12294DF4}" srcId="{A346390F-C83F-43A2-8859-DFE736893F9D}" destId="{B219D2B3-DAA9-4168-A9DF-895E6327B657}" srcOrd="0" destOrd="0" parTransId="{911D6137-3410-489B-BC27-E343453D0D7B}" sibTransId="{8E09381A-7872-4376-8FD1-596DE51BE3C8}"/>
    <dgm:cxn modelId="{E90FEFD1-90B4-4176-AD3D-AA79353B85AC}" type="presOf" srcId="{4FA0F11E-EEDC-4729-969D-CB8C75BCAD91}" destId="{1B0CC8E1-73D0-498F-B64C-F0EBE2326450}" srcOrd="1" destOrd="0" presId="urn:microsoft.com/office/officeart/2005/8/layout/hierarchy3"/>
    <dgm:cxn modelId="{266674D3-B112-46B9-9828-DCABE3B6F8C8}" type="presOf" srcId="{A346390F-C83F-43A2-8859-DFE736893F9D}" destId="{5ED0D272-F1D0-4E6D-AA77-7F90098B45A5}" srcOrd="0" destOrd="0" presId="urn:microsoft.com/office/officeart/2005/8/layout/hierarchy3"/>
    <dgm:cxn modelId="{936FDD81-4125-421E-991B-9609A2FEAD8E}" type="presParOf" srcId="{5ED0D272-F1D0-4E6D-AA77-7F90098B45A5}" destId="{72AD5BD8-AF98-48D1-9FC0-471AA4D4ACA7}" srcOrd="0" destOrd="0" presId="urn:microsoft.com/office/officeart/2005/8/layout/hierarchy3"/>
    <dgm:cxn modelId="{643BF16A-172E-4A1D-9A25-021F2C188FA9}" type="presParOf" srcId="{72AD5BD8-AF98-48D1-9FC0-471AA4D4ACA7}" destId="{4EFCD494-C19A-4482-8B40-1F5E881D0708}" srcOrd="0" destOrd="0" presId="urn:microsoft.com/office/officeart/2005/8/layout/hierarchy3"/>
    <dgm:cxn modelId="{3FE7FC42-1DC2-47C3-8583-63D706CE1A23}" type="presParOf" srcId="{4EFCD494-C19A-4482-8B40-1F5E881D0708}" destId="{89B03923-1088-4593-9178-A4CB3454188F}" srcOrd="0" destOrd="0" presId="urn:microsoft.com/office/officeart/2005/8/layout/hierarchy3"/>
    <dgm:cxn modelId="{A60DF014-C5D9-48BE-ABCA-D7B5E883318C}" type="presParOf" srcId="{4EFCD494-C19A-4482-8B40-1F5E881D0708}" destId="{1427C4A5-C7DB-4452-9FF1-FE3EE73D5574}" srcOrd="1" destOrd="0" presId="urn:microsoft.com/office/officeart/2005/8/layout/hierarchy3"/>
    <dgm:cxn modelId="{AACA82E3-0C88-498A-A0B1-85A1FD2CE2E8}" type="presParOf" srcId="{72AD5BD8-AF98-48D1-9FC0-471AA4D4ACA7}" destId="{728C564E-C7E9-4FD2-837A-E1B0C736E3F7}" srcOrd="1" destOrd="0" presId="urn:microsoft.com/office/officeart/2005/8/layout/hierarchy3"/>
    <dgm:cxn modelId="{C65D68BA-FC57-4F76-8A9D-8D1CB21C2201}" type="presParOf" srcId="{5ED0D272-F1D0-4E6D-AA77-7F90098B45A5}" destId="{F3E679F4-1726-49AE-9613-1E4DF06679D1}" srcOrd="1" destOrd="0" presId="urn:microsoft.com/office/officeart/2005/8/layout/hierarchy3"/>
    <dgm:cxn modelId="{10F40352-7F4F-40BF-8926-D2D2F922E71F}" type="presParOf" srcId="{F3E679F4-1726-49AE-9613-1E4DF06679D1}" destId="{B8B62F56-CB67-4502-B970-FCDAB2602D31}" srcOrd="0" destOrd="0" presId="urn:microsoft.com/office/officeart/2005/8/layout/hierarchy3"/>
    <dgm:cxn modelId="{FA6C8844-7CB4-4813-9DC2-0CF3E8C4C939}" type="presParOf" srcId="{B8B62F56-CB67-4502-B970-FCDAB2602D31}" destId="{3C4BD5E9-4282-4274-8102-3B00A02A58C5}" srcOrd="0" destOrd="0" presId="urn:microsoft.com/office/officeart/2005/8/layout/hierarchy3"/>
    <dgm:cxn modelId="{9D0707E6-047A-4E2E-9DE7-397B70F5C804}" type="presParOf" srcId="{B8B62F56-CB67-4502-B970-FCDAB2602D31}" destId="{1B0CC8E1-73D0-498F-B64C-F0EBE2326450}" srcOrd="1" destOrd="0" presId="urn:microsoft.com/office/officeart/2005/8/layout/hierarchy3"/>
    <dgm:cxn modelId="{BA4F86C5-2C75-4BC5-A2E3-57FB6B6A574E}" type="presParOf" srcId="{F3E679F4-1726-49AE-9613-1E4DF06679D1}" destId="{4D654D13-C2AE-44A9-BB96-5239FD89C0CF}"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08AE42-BE6A-4F10-82A1-9EF70138763A}">
      <dsp:nvSpPr>
        <dsp:cNvPr id="0" name=""/>
        <dsp:cNvSpPr/>
      </dsp:nvSpPr>
      <dsp:spPr>
        <a:xfrm>
          <a:off x="0" y="0"/>
          <a:ext cx="4444999" cy="5853113"/>
        </a:xfrm>
        <a:prstGeom prst="triangle">
          <a:avLst/>
        </a:prstGeom>
        <a:solidFill>
          <a:schemeClr val="bg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F73638D-0B6A-49D0-A0BA-6C094EC8C9CD}">
      <dsp:nvSpPr>
        <dsp:cNvPr id="0" name=""/>
        <dsp:cNvSpPr/>
      </dsp:nvSpPr>
      <dsp:spPr>
        <a:xfrm>
          <a:off x="2222499" y="588455"/>
          <a:ext cx="2889250" cy="1385541"/>
        </a:xfrm>
        <a:prstGeom prst="roundRect">
          <a:avLst/>
        </a:prstGeom>
        <a:solidFill>
          <a:schemeClr val="lt1">
            <a:alpha val="90000"/>
            <a:hueOff val="0"/>
            <a:satOff val="0"/>
            <a:lumOff val="0"/>
            <a:alphaOff val="0"/>
          </a:schemeClr>
        </a:solidFill>
        <a:ln w="28575" cap="flat" cmpd="sng" algn="ctr">
          <a:solidFill>
            <a:schemeClr val="accent5">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a:t>75%</a:t>
          </a:r>
        </a:p>
        <a:p>
          <a:pPr marL="0" lvl="0" indent="0" algn="ctr" defTabSz="1066800">
            <a:lnSpc>
              <a:spcPct val="90000"/>
            </a:lnSpc>
            <a:spcBef>
              <a:spcPct val="0"/>
            </a:spcBef>
            <a:spcAft>
              <a:spcPct val="35000"/>
            </a:spcAft>
            <a:buNone/>
          </a:pPr>
          <a:r>
            <a:rPr lang="en-US" sz="1800" kern="1200"/>
            <a:t>Chose services as part of plan</a:t>
          </a:r>
        </a:p>
      </dsp:txBody>
      <dsp:txXfrm>
        <a:off x="2290136" y="656092"/>
        <a:ext cx="2753976" cy="1250267"/>
      </dsp:txXfrm>
    </dsp:sp>
    <dsp:sp modelId="{87E3F572-BBAA-422F-9794-3A19DEF8D9F9}">
      <dsp:nvSpPr>
        <dsp:cNvPr id="0" name=""/>
        <dsp:cNvSpPr/>
      </dsp:nvSpPr>
      <dsp:spPr>
        <a:xfrm>
          <a:off x="2222499" y="2147189"/>
          <a:ext cx="2889250" cy="1385541"/>
        </a:xfrm>
        <a:prstGeom prst="roundRect">
          <a:avLst/>
        </a:prstGeom>
        <a:solidFill>
          <a:schemeClr val="lt1">
            <a:alpha val="90000"/>
            <a:hueOff val="0"/>
            <a:satOff val="0"/>
            <a:lumOff val="0"/>
            <a:alphaOff val="0"/>
          </a:schemeClr>
        </a:solidFill>
        <a:ln w="28575" cap="flat" cmpd="sng" algn="ctr">
          <a:solidFill>
            <a:schemeClr val="bg1">
              <a:lumMod val="6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a:t>83%</a:t>
          </a:r>
        </a:p>
        <a:p>
          <a:pPr marL="0" lvl="0" indent="0" algn="ctr" defTabSz="1066800">
            <a:lnSpc>
              <a:spcPct val="90000"/>
            </a:lnSpc>
            <a:spcBef>
              <a:spcPct val="0"/>
            </a:spcBef>
            <a:spcAft>
              <a:spcPct val="35000"/>
            </a:spcAft>
            <a:buNone/>
          </a:pPr>
          <a:r>
            <a:rPr lang="en-US" sz="1800" kern="1200"/>
            <a:t>Knew what was talked about at last service planning meeting</a:t>
          </a:r>
        </a:p>
      </dsp:txBody>
      <dsp:txXfrm>
        <a:off x="2290136" y="2214826"/>
        <a:ext cx="2753976" cy="1250267"/>
      </dsp:txXfrm>
    </dsp:sp>
    <dsp:sp modelId="{8745BD46-48D9-42FD-8FE5-B2F541ABC3D5}">
      <dsp:nvSpPr>
        <dsp:cNvPr id="0" name=""/>
        <dsp:cNvSpPr/>
      </dsp:nvSpPr>
      <dsp:spPr>
        <a:xfrm>
          <a:off x="2222499" y="3705923"/>
          <a:ext cx="2889250" cy="1385541"/>
        </a:xfrm>
        <a:prstGeom prst="roundRect">
          <a:avLst/>
        </a:prstGeom>
        <a:solidFill>
          <a:schemeClr val="lt1">
            <a:alpha val="90000"/>
            <a:hueOff val="0"/>
            <a:satOff val="0"/>
            <a:lumOff val="0"/>
            <a:alphaOff val="0"/>
          </a:schemeClr>
        </a:solidFill>
        <a:ln w="28575" cap="flat" cmpd="sng" algn="ctr">
          <a:solidFill>
            <a:schemeClr val="accent6">
              <a:lumMod val="5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a:t>92%</a:t>
          </a:r>
        </a:p>
        <a:p>
          <a:pPr marL="0" lvl="0" indent="0" algn="ctr" defTabSz="1066800">
            <a:lnSpc>
              <a:spcPct val="90000"/>
            </a:lnSpc>
            <a:spcBef>
              <a:spcPct val="0"/>
            </a:spcBef>
            <a:spcAft>
              <a:spcPct val="35000"/>
            </a:spcAft>
            <a:buNone/>
          </a:pPr>
          <a:r>
            <a:rPr lang="en-US" sz="1800" kern="1200"/>
            <a:t>Last service planning meeting included people person wanted to be there </a:t>
          </a:r>
        </a:p>
      </dsp:txBody>
      <dsp:txXfrm>
        <a:off x="2290136" y="3773560"/>
        <a:ext cx="2753976" cy="125026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7A7FF8-E7C2-45AC-BF19-A441B1BF09F2}">
      <dsp:nvSpPr>
        <dsp:cNvPr id="0" name=""/>
        <dsp:cNvSpPr/>
      </dsp:nvSpPr>
      <dsp:spPr>
        <a:xfrm>
          <a:off x="-63818" y="0"/>
          <a:ext cx="2715768" cy="2120646"/>
        </a:xfrm>
        <a:prstGeom prst="upArrow">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89C5294-66E6-4272-937A-3A8A45C6697D}">
      <dsp:nvSpPr>
        <dsp:cNvPr id="0" name=""/>
        <dsp:cNvSpPr/>
      </dsp:nvSpPr>
      <dsp:spPr>
        <a:xfrm>
          <a:off x="2518915" y="0"/>
          <a:ext cx="5037588" cy="21206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1376" tIns="0" rIns="341376" bIns="341376" numCol="1" spcCol="1270" anchor="ctr" anchorCtr="0">
          <a:noAutofit/>
        </a:bodyPr>
        <a:lstStyle/>
        <a:p>
          <a:pPr marL="0" lvl="0" indent="0" algn="l" defTabSz="2133600">
            <a:lnSpc>
              <a:spcPct val="90000"/>
            </a:lnSpc>
            <a:spcBef>
              <a:spcPct val="0"/>
            </a:spcBef>
            <a:spcAft>
              <a:spcPct val="35000"/>
            </a:spcAft>
            <a:buNone/>
          </a:pPr>
          <a:r>
            <a:rPr lang="en-US" sz="4800" b="1" kern="1200"/>
            <a:t>93%</a:t>
          </a:r>
          <a:r>
            <a:rPr lang="en-US" sz="4400" kern="1200"/>
            <a:t> </a:t>
          </a:r>
          <a:r>
            <a:rPr lang="en-US" sz="4000" kern="1200"/>
            <a:t>have a way to get places they </a:t>
          </a:r>
          <a:r>
            <a:rPr lang="en-US" sz="4000" b="1" i="1" kern="1200"/>
            <a:t>need</a:t>
          </a:r>
          <a:r>
            <a:rPr lang="en-US" sz="4000" kern="1200"/>
            <a:t> to go</a:t>
          </a:r>
          <a:endParaRPr lang="en-US" sz="4400" kern="1200"/>
        </a:p>
      </dsp:txBody>
      <dsp:txXfrm>
        <a:off x="2518915" y="0"/>
        <a:ext cx="5037588" cy="2120646"/>
      </dsp:txXfrm>
    </dsp:sp>
    <dsp:sp modelId="{A7A4467D-95C2-4A5E-A75A-ECFBCF435918}">
      <dsp:nvSpPr>
        <dsp:cNvPr id="0" name=""/>
        <dsp:cNvSpPr/>
      </dsp:nvSpPr>
      <dsp:spPr>
        <a:xfrm>
          <a:off x="750911" y="2297366"/>
          <a:ext cx="2715768" cy="2120646"/>
        </a:xfrm>
        <a:prstGeom prst="downArrow">
          <a:avLst/>
        </a:prstGeom>
        <a:solidFill>
          <a:schemeClr val="bg1">
            <a:lumMod val="6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D796500-13A1-497B-9155-045350F41747}">
      <dsp:nvSpPr>
        <dsp:cNvPr id="0" name=""/>
        <dsp:cNvSpPr/>
      </dsp:nvSpPr>
      <dsp:spPr>
        <a:xfrm>
          <a:off x="3411462" y="2297366"/>
          <a:ext cx="4881956" cy="21206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1376" tIns="0" rIns="341376" bIns="341376" numCol="1" spcCol="1270" anchor="ctr" anchorCtr="0">
          <a:noAutofit/>
        </a:bodyPr>
        <a:lstStyle/>
        <a:p>
          <a:pPr marL="0" lvl="0" indent="0" algn="l" defTabSz="2133600">
            <a:lnSpc>
              <a:spcPct val="90000"/>
            </a:lnSpc>
            <a:spcBef>
              <a:spcPct val="0"/>
            </a:spcBef>
            <a:spcAft>
              <a:spcPct val="35000"/>
            </a:spcAft>
            <a:buNone/>
          </a:pPr>
          <a:r>
            <a:rPr lang="en-US" sz="4800" b="1" kern="1200"/>
            <a:t>83%</a:t>
          </a:r>
          <a:r>
            <a:rPr lang="en-US" sz="4400" kern="1200"/>
            <a:t> </a:t>
          </a:r>
          <a:r>
            <a:rPr lang="en-US" sz="4000" kern="1200"/>
            <a:t>have a way to get places they </a:t>
          </a:r>
          <a:r>
            <a:rPr lang="en-US" sz="4000" b="1" i="1" kern="1200"/>
            <a:t>want</a:t>
          </a:r>
          <a:r>
            <a:rPr lang="en-US" sz="4000" kern="1200"/>
            <a:t> to go</a:t>
          </a:r>
          <a:endParaRPr lang="en-US" sz="4400" kern="1200"/>
        </a:p>
      </dsp:txBody>
      <dsp:txXfrm>
        <a:off x="3411462" y="2297366"/>
        <a:ext cx="4881956" cy="212064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B03923-1088-4593-9178-A4CB3454188F}">
      <dsp:nvSpPr>
        <dsp:cNvPr id="0" name=""/>
        <dsp:cNvSpPr/>
      </dsp:nvSpPr>
      <dsp:spPr>
        <a:xfrm>
          <a:off x="628136" y="0"/>
          <a:ext cx="2591833" cy="1069771"/>
        </a:xfrm>
        <a:prstGeom prst="roundRect">
          <a:avLst>
            <a:gd name="adj" fmla="val 10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STATE A: Total DSPs employed</a:t>
          </a:r>
        </a:p>
        <a:p>
          <a:pPr marL="0" lvl="0" indent="0" algn="ctr" defTabSz="889000">
            <a:lnSpc>
              <a:spcPct val="90000"/>
            </a:lnSpc>
            <a:spcBef>
              <a:spcPct val="0"/>
            </a:spcBef>
            <a:spcAft>
              <a:spcPct val="35000"/>
            </a:spcAft>
            <a:buNone/>
          </a:pPr>
          <a:r>
            <a:rPr lang="en-US" sz="3200" b="1" kern="1200" dirty="0"/>
            <a:t>7,754 </a:t>
          </a:r>
        </a:p>
      </dsp:txBody>
      <dsp:txXfrm>
        <a:off x="659469" y="31333"/>
        <a:ext cx="2529167" cy="1007105"/>
      </dsp:txXfrm>
    </dsp:sp>
    <dsp:sp modelId="{3C4BD5E9-4282-4274-8102-3B00A02A58C5}">
      <dsp:nvSpPr>
        <dsp:cNvPr id="0" name=""/>
        <dsp:cNvSpPr/>
      </dsp:nvSpPr>
      <dsp:spPr>
        <a:xfrm>
          <a:off x="4023190" y="743"/>
          <a:ext cx="3089991" cy="1092283"/>
        </a:xfrm>
        <a:prstGeom prst="roundRect">
          <a:avLst>
            <a:gd name="adj" fmla="val 10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25400" rIns="38100" bIns="25400" numCol="1" spcCol="1270" anchor="ctr" anchorCtr="0">
          <a:noAutofit/>
        </a:bodyPr>
        <a:lstStyle/>
        <a:p>
          <a:pPr marL="0" indent="0" algn="ctr" defTabSz="889000">
            <a:lnSpc>
              <a:spcPct val="90000"/>
            </a:lnSpc>
            <a:spcBef>
              <a:spcPct val="0"/>
            </a:spcBef>
            <a:spcAft>
              <a:spcPct val="35000"/>
            </a:spcAft>
            <a:buNone/>
          </a:pPr>
          <a:r>
            <a:rPr lang="en-US" sz="2000" kern="1200" dirty="0"/>
            <a:t>NCI AVERAGE: Total DSPs employed</a:t>
          </a:r>
        </a:p>
        <a:p>
          <a:pPr marL="0" lvl="0" indent="0" algn="ctr" defTabSz="889000">
            <a:lnSpc>
              <a:spcPct val="90000"/>
            </a:lnSpc>
            <a:spcBef>
              <a:spcPct val="0"/>
            </a:spcBef>
            <a:spcAft>
              <a:spcPct val="35000"/>
            </a:spcAft>
            <a:buNone/>
          </a:pPr>
          <a:r>
            <a:rPr lang="en-US" sz="3200" b="1" kern="1200" dirty="0"/>
            <a:t>187,635</a:t>
          </a:r>
        </a:p>
      </dsp:txBody>
      <dsp:txXfrm>
        <a:off x="4055182" y="32735"/>
        <a:ext cx="3026007" cy="1028299"/>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29E70A-F9DE-4EC3-8CD0-5088406553D4}" type="datetimeFigureOut">
              <a:rPr lang="en-US" smtClean="0"/>
              <a:t>8/10/2017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1D6654-75A8-4DC8-91DD-9E2E25F8D413}" type="slidenum">
              <a:rPr lang="en-US" smtClean="0"/>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1D6654-75A8-4DC8-91DD-9E2E25F8D413}" type="slidenum">
              <a:rPr lang="en-US" smtClean="0"/>
              <a:t>2</a:t>
            </a:fld>
            <a:endParaRPr lang="en-US"/>
          </a:p>
        </p:txBody>
      </p:sp>
    </p:spTree>
    <p:extLst>
      <p:ext uri="{BB962C8B-B14F-4D97-AF65-F5344CB8AC3E}">
        <p14:creationId xmlns:p14="http://schemas.microsoft.com/office/powerpoint/2010/main" val="38180310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 my name is Dorothy Hiersteiner. </a:t>
            </a:r>
          </a:p>
          <a:p>
            <a:endParaRPr lang="en-US" dirty="0"/>
          </a:p>
          <a:p>
            <a:r>
              <a:rPr lang="en-US" dirty="0"/>
              <a:t>I am lucky to work with most of your states in my capacity as the Project Coordinator for National Core Indicators. In this role I wear many hats, but today I am wearing my Staff Stability hat. </a:t>
            </a:r>
          </a:p>
          <a:p>
            <a:endParaRPr lang="en-US" dirty="0"/>
          </a:p>
          <a:p>
            <a:r>
              <a:rPr lang="en-US" dirty="0"/>
              <a:t>As you know, NCI collects data on outcomes experienced by people with disabilities receiving supports from the state DD system. These outcomes include employment, service satisfaction, safety, rights and respect, choice—domains that can rely heavily on the skill level and consistency of the DSP workforce working with the population. </a:t>
            </a:r>
          </a:p>
          <a:p>
            <a:endParaRPr lang="en-US" dirty="0"/>
          </a:p>
          <a:p>
            <a:r>
              <a:rPr lang="en-US" dirty="0"/>
              <a:t>The increased attention being paid to the DSP workforce challenges led us to revise the Staff Stability Survey. There is a real lack of national data on the DSP workforce. What exists is mostly anecdotal, small scale, state level data that may be inconsistent from state to state, making comparisons and benchmarking difficult. </a:t>
            </a:r>
          </a:p>
          <a:p>
            <a:endParaRPr lang="en-US" dirty="0"/>
          </a:p>
          <a:p>
            <a:r>
              <a:rPr lang="en-US" dirty="0"/>
              <a:t>Standardized, national data collection on DSP workforce data can aid in priority setting and policy making to the benefit of people with disabilities, but also provider agencies and DSPs themselves, as they are the front lines of support for the DD population.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0CC34AD-ECAE-264B-8D85-B004DC99913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170456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r>
              <a:rPr lang="en-US" baseline="0" dirty="0"/>
              <a:t>Federal policy changes, stagnant state budgets, </a:t>
            </a:r>
          </a:p>
          <a:p>
            <a:r>
              <a:rPr lang="en-US" baseline="0" dirty="0"/>
              <a:t> population trends, unusual hours/pay,  minimal benefits, high levels of physical and emotional stress. </a:t>
            </a:r>
          </a:p>
          <a:p>
            <a:r>
              <a:rPr lang="en-US" baseline="0" dirty="0"/>
              <a:t>Research has shown that the stability of the DSP workforce, (for example, turnover rates), are directly related  to  satisfaction and even qualify of life and health outcomes. </a:t>
            </a:r>
          </a:p>
          <a:p>
            <a:r>
              <a:rPr lang="en-US" baseline="0" dirty="0"/>
              <a:t>It’s been shown that long term “warm” relationships directly related to health, happiness and overall satisfaction with life.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addition, it’s been demonstrated that that college of direct support competency based trainings for DSPs increased “consumer’s” choice-making, community inclusion and satisfaction.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a:p>
          <a:p>
            <a:r>
              <a:rPr lang="en-US" baseline="0" dirty="0"/>
              <a:t>Therefore, it is critical that states begin to closely examine the stability of the DSP workforce to ultimately enhance service satisfaction and quality of life of individuals receiving services. </a:t>
            </a:r>
          </a:p>
          <a:p>
            <a:endParaRPr lang="en-US" dirty="0"/>
          </a:p>
          <a:p>
            <a:r>
              <a:rPr lang="en-US" baseline="0" dirty="0"/>
              <a:t>That is where this survey comes in. This survey collects data on the DSP workforce, such as wages, benefits, types of services being provided, recruitment techniques being used and retention strategies. These data will help states identify how the workforce itself is being supported and where your a state’s challenges may lie. </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0CC34AD-ECAE-264B-8D85-B004DC99913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247820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0CC34AD-ECAE-264B-8D85-B004DC99913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343205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additional cost to state</a:t>
            </a:r>
          </a:p>
          <a:p>
            <a:endParaRPr lang="en-US" dirty="0"/>
          </a:p>
          <a:p>
            <a:r>
              <a:rPr lang="en-US" dirty="0"/>
              <a:t>State sends HSRI list of email addresses of providers in state providing supports to adults with IDD. </a:t>
            </a:r>
          </a:p>
          <a:p>
            <a:r>
              <a:rPr lang="en-US" dirty="0"/>
              <a:t>HSRI uploads list into ODESA State Portal. </a:t>
            </a:r>
          </a:p>
          <a:p>
            <a:r>
              <a:rPr lang="en-US" dirty="0"/>
              <a:t>When state is ready, press “send”</a:t>
            </a:r>
          </a:p>
          <a:p>
            <a:r>
              <a:rPr lang="en-US" dirty="0"/>
              <a:t>Email goes to providers with unique link to survey tool online</a:t>
            </a:r>
          </a:p>
          <a:p>
            <a:pPr lvl="1"/>
            <a:r>
              <a:rPr lang="en-US" dirty="0"/>
              <a:t>Can be re-sent, edited, etc. </a:t>
            </a:r>
          </a:p>
          <a:p>
            <a:r>
              <a:rPr lang="en-US" dirty="0"/>
              <a:t>State is in charge of provider engagement</a:t>
            </a:r>
          </a:p>
          <a:p>
            <a:endParaRPr lang="en-US" dirty="0"/>
          </a:p>
          <a:p>
            <a:endParaRPr lang="en-US" dirty="0"/>
          </a:p>
          <a:p>
            <a:r>
              <a:rPr lang="en-US" dirty="0"/>
              <a:t>State is in charge of </a:t>
            </a:r>
          </a:p>
          <a:p>
            <a:pPr marL="228600" indent="-228600">
              <a:buAutoNum type="arabicParenR"/>
            </a:pPr>
            <a:r>
              <a:rPr lang="en-US" dirty="0"/>
              <a:t>Building enthusiasm from providers and provider networks</a:t>
            </a:r>
          </a:p>
          <a:p>
            <a:pPr marL="228600" indent="-228600">
              <a:buAutoNum type="arabicParenR"/>
            </a:pPr>
            <a:r>
              <a:rPr lang="en-US" dirty="0"/>
              <a:t>Accumulating list of email addresses</a:t>
            </a:r>
          </a:p>
          <a:p>
            <a:pPr marL="228600" indent="-228600">
              <a:buAutoNum type="arabicParenR"/>
            </a:pPr>
            <a:r>
              <a:rPr lang="en-US" dirty="0"/>
              <a:t>Periodically checking the portal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0CC34AD-ECAE-264B-8D85-B004DC99913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719616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CT</a:t>
            </a:r>
          </a:p>
          <a:p>
            <a:r>
              <a:rPr lang="en-US" dirty="0"/>
              <a:t>HI</a:t>
            </a:r>
          </a:p>
          <a:p>
            <a:r>
              <a:rPr lang="en-US" dirty="0"/>
              <a:t>IL</a:t>
            </a:r>
          </a:p>
          <a:p>
            <a:r>
              <a:rPr lang="en-US" dirty="0"/>
              <a:t>MD</a:t>
            </a:r>
          </a:p>
          <a:p>
            <a:r>
              <a:rPr lang="en-US" dirty="0"/>
              <a:t>NE</a:t>
            </a:r>
          </a:p>
          <a:p>
            <a:r>
              <a:rPr lang="en-US" dirty="0"/>
              <a:t>NY</a:t>
            </a:r>
          </a:p>
          <a:p>
            <a:endParaRPr lang="en-US" dirty="0"/>
          </a:p>
          <a:p>
            <a:r>
              <a:rPr lang="en-US" dirty="0"/>
              <a:t>21</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CC34AD-ECAE-264B-8D85-B004DC999135}" type="slidenum">
              <a:rPr kumimoji="0" lang="en-US" sz="1800" b="0" i="0" u="none" strike="noStrike" kern="0" cap="none" spc="0" normalizeH="0" baseline="0" noProof="0" smtClean="0">
                <a:ln>
                  <a:noFill/>
                </a:ln>
                <a:solidFill>
                  <a:sysClr val="windowText" lastClr="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8600808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Start with the types of supports provided by responding agencies. This is demonstrated by state in the report. </a:t>
            </a:r>
          </a:p>
          <a:p>
            <a:endParaRPr lang="en-US" dirty="0"/>
          </a:p>
          <a:p>
            <a:r>
              <a:rPr lang="en-US" dirty="0"/>
              <a:t>Overall, 75% of responding agencies reported providing residential supports such as </a:t>
            </a:r>
            <a:r>
              <a:rPr lang="en-US" dirty="0">
                <a:solidFill>
                  <a:schemeClr val="tx2">
                    <a:lumMod val="50000"/>
                  </a:schemeClr>
                </a:solidFill>
              </a:rPr>
              <a:t>living accommodations, services, and supports provided to a person outside of the family home</a:t>
            </a:r>
          </a:p>
          <a:p>
            <a:endParaRPr lang="en-US" dirty="0">
              <a:solidFill>
                <a:schemeClr val="tx2">
                  <a:lumMod val="50000"/>
                </a:schemeClr>
              </a:solidFill>
            </a:endParaRPr>
          </a:p>
          <a:p>
            <a:r>
              <a:rPr lang="en-US" dirty="0">
                <a:solidFill>
                  <a:schemeClr val="tx2">
                    <a:lumMod val="50000"/>
                  </a:schemeClr>
                </a:solidFill>
              </a:rPr>
              <a:t>Over half of those providers reported providing supported living supports.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CC34AD-ECAE-264B-8D85-B004DC999135}" type="slidenum">
              <a:rPr kumimoji="0" lang="en-US" sz="1800" b="0" i="0" u="none" strike="noStrike" kern="0" cap="none" spc="0" normalizeH="0" baseline="0" noProof="0" smtClean="0">
                <a:ln>
                  <a:noFill/>
                </a:ln>
                <a:solidFill>
                  <a:sysClr val="windowText" lastClr="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10134072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Overall, 50% of responding agencies reported providing in home supports </a:t>
            </a:r>
            <a:r>
              <a:rPr lang="en-US" dirty="0">
                <a:solidFill>
                  <a:schemeClr val="tx2"/>
                </a:solidFill>
              </a:rPr>
              <a:t>provided to a person in the family home</a:t>
            </a:r>
          </a:p>
          <a:p>
            <a:endParaRPr lang="en-US" dirty="0">
              <a:solidFill>
                <a:schemeClr val="tx2">
                  <a:lumMod val="50000"/>
                </a:schemeClr>
              </a:solidFill>
            </a:endParaRPr>
          </a:p>
          <a:p>
            <a:endParaRPr lang="en-US" dirty="0">
              <a:solidFill>
                <a:schemeClr val="tx2">
                  <a:lumMod val="50000"/>
                </a:schemeClr>
              </a:solidFill>
            </a:endParaRPr>
          </a:p>
          <a:p>
            <a:r>
              <a:rPr lang="en-US" dirty="0">
                <a:solidFill>
                  <a:schemeClr val="tx2">
                    <a:lumMod val="50000"/>
                  </a:schemeClr>
                </a:solidFill>
              </a:rPr>
              <a:t>Almost  half of those providers reported providing homemaker/personal care services. </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CC34AD-ECAE-264B-8D85-B004DC999135}" type="slidenum">
              <a:rPr kumimoji="0" lang="en-US" sz="1800" b="0" i="0" u="none" strike="noStrike" kern="0" cap="none" spc="0" normalizeH="0" baseline="0" noProof="0" smtClean="0">
                <a:ln>
                  <a:noFill/>
                </a:ln>
                <a:solidFill>
                  <a:sysClr val="windowText" lastClr="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8662364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71% responding providers provided non residential supports outside of the individual’s home such as </a:t>
            </a:r>
            <a:r>
              <a:rPr lang="en-US" sz="1200" dirty="0"/>
              <a:t>adult day program services and community supports; supports to help people while at a paid job, or people seeking a job- for example, work related support.</a:t>
            </a:r>
          </a:p>
          <a:p>
            <a:endParaRPr lang="en-US" dirty="0"/>
          </a:p>
          <a:p>
            <a:r>
              <a:rPr lang="en-US" dirty="0"/>
              <a:t>56% provided facility based, non-work supports and 55% provided community based supported employment.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CC34AD-ECAE-264B-8D85-B004DC999135}" type="slidenum">
              <a:rPr kumimoji="0" lang="en-US" sz="1800" b="0" i="0" u="none" strike="noStrike" kern="0" cap="none" spc="0" normalizeH="0" baseline="0" noProof="0" smtClean="0">
                <a:ln>
                  <a:noFill/>
                </a:ln>
                <a:solidFill>
                  <a:sysClr val="windowText" lastClr="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23610756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Throughout this presentation I will present the NCI average (average of state averages), the range of state percentages, and the results of one state, “State A”. I am hoping this will help you envision how you could examine your state’s data in comparison to the NCI average and in relation to the range and see where your state lies. </a:t>
            </a:r>
          </a:p>
          <a:p>
            <a:endParaRPr lang="en-US" dirty="0"/>
          </a:p>
          <a:p>
            <a:r>
              <a:rPr lang="en-US" dirty="0"/>
              <a:t>I have copies of the report so let me know if you’d like to take a look. </a:t>
            </a:r>
          </a:p>
          <a:p>
            <a:endParaRPr lang="en-US" dirty="0"/>
          </a:p>
          <a:p>
            <a:r>
              <a:rPr lang="en-US" dirty="0"/>
              <a:t>IN this chart we’re looking at the numbers of adults served by providers providing residential supports. The second to last column shows the total adults served with residential supports BY RESPONDING PROVIDERS. And the last column looks at the number of responding providers. </a:t>
            </a:r>
          </a:p>
          <a:p>
            <a:endParaRPr lang="en-US" dirty="0"/>
          </a:p>
          <a:p>
            <a:r>
              <a:rPr lang="en-US" dirty="0"/>
              <a:t>As you can see, State A has significantly more providers providing residential supports to 21-50 adults and few providers providing supports to 100+ adults.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0CC34AD-ECAE-264B-8D85-B004DC99913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412948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let’s take a look at tenure—that is, length of employment. This slide demonstrates the length of employment of employees that were still employed as of Dec 31, 2015. On the left, you see State A, and the right shows the NCI average. The length of tenure, that is the percentage of employees employed as of Dec 31, 2015, who had been employed less than 6, months, 6-12 months and 12+ months, closely tracks the nCI average. </a:t>
            </a:r>
          </a:p>
          <a:p>
            <a:endParaRPr lang="en-US" dirty="0"/>
          </a:p>
          <a:p>
            <a:r>
              <a:rPr lang="en-US" dirty="0"/>
              <a:t>As you can see there is wide variation—The range shows that there eyes one state in which 33% of the current employees had been employed for less than 6 months as of Dec 31, 2015. </a:t>
            </a:r>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0CC34AD-ECAE-264B-8D85-B004DC99913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093950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1D6654-75A8-4DC8-91DD-9E2E25F8D413}" type="slidenum">
              <a:rPr lang="en-US" smtClean="0"/>
              <a:t>3</a:t>
            </a:fld>
            <a:endParaRPr lang="en-US"/>
          </a:p>
        </p:txBody>
      </p:sp>
    </p:spTree>
    <p:extLst>
      <p:ext uri="{BB962C8B-B14F-4D97-AF65-F5344CB8AC3E}">
        <p14:creationId xmlns:p14="http://schemas.microsoft.com/office/powerpoint/2010/main" val="23235897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demonstrates the length of employment of employees that had left their DSP job some time between Jan 1 and Dec 31 2015. In state A, 41% of those who left their DSP job had been employed less than 6 months. </a:t>
            </a:r>
          </a:p>
          <a:p>
            <a:r>
              <a:rPr lang="en-US" dirty="0"/>
              <a:t>From the range, you can see that there was one state from which 55.7% of the separated DSPs had been employed less than 6 months. </a:t>
            </a:r>
          </a:p>
          <a:p>
            <a:endParaRPr lang="en-US" dirty="0"/>
          </a:p>
          <a:p>
            <a:r>
              <a:rPr lang="en-US" dirty="0"/>
              <a:t>What does this tell us?    You can draw some hypotheses,</a:t>
            </a:r>
            <a:r>
              <a:rPr lang="en-US" baseline="0" dirty="0"/>
              <a:t> but this should spark a conversation about how to further understand what contributes to this tenure---  This data does not tell you Contributing Factors, it only shows the symptoms.    </a:t>
            </a:r>
          </a:p>
          <a:p>
            <a:endParaRPr lang="en-US" baseline="0" dirty="0"/>
          </a:p>
          <a:p>
            <a:r>
              <a:rPr lang="en-US" baseline="0" dirty="0"/>
              <a:t> </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0CC34AD-ECAE-264B-8D85-B004DC99913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476972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turnover rate = number of DSPs separated in last 12 months / number of DSPs on payroll as of December 31, 2015. </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0CC34AD-ECAE-264B-8D85-B004DC99913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045711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Again, we can develop some assumptions</a:t>
            </a:r>
            <a:r>
              <a:rPr lang="en-US" baseline="0" dirty="0"/>
              <a:t> or hypothesis, but to act on this you must pursue the contributing factors – Root cause analysis   </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0CC34AD-ECAE-264B-8D85-B004DC99913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817384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0CC34AD-ECAE-264B-8D85-B004DC99913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71973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Minimum wage in State A and the federal minimum wage are both $7.25/hr. However this is not a direct reflection of cost of living—reflection of political will and ideology more than anything. </a:t>
            </a:r>
          </a:p>
          <a:p>
            <a:endParaRPr lang="en-US" dirty="0"/>
          </a:p>
          <a:p>
            <a:r>
              <a:rPr lang="en-US" dirty="0"/>
              <a:t>Remind you from earlier slide that ASPE stated that the poverty level for a family of 4 in 2016 was $13.43/hr. </a:t>
            </a:r>
          </a:p>
          <a:p>
            <a:endParaRPr lang="en-US" dirty="0"/>
          </a:p>
          <a:p>
            <a:r>
              <a:rPr lang="en-US" dirty="0"/>
              <a:t>State A’s average and median wages are lower than the NCI average. </a:t>
            </a:r>
          </a:p>
          <a:p>
            <a:endParaRPr lang="en-US" dirty="0"/>
          </a:p>
          <a:p>
            <a:r>
              <a:rPr lang="en-US" dirty="0"/>
              <a:t>Take a look at the Std. Deviation—this is a statistic that basically demonstrates how closely clustered the responses are around the average.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0CC34AD-ECAE-264B-8D85-B004DC99913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885143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0CC34AD-ECAE-264B-8D85-B004DC99913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311021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0CC34AD-ECAE-264B-8D85-B004DC99913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560813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CC34AD-ECAE-264B-8D85-B004DC999135}" type="slidenum">
              <a:rPr kumimoji="0" lang="en-US" sz="1800" b="0" i="0" u="none" strike="noStrike" kern="0" cap="none" spc="0" normalizeH="0" baseline="0" noProof="0" smtClean="0">
                <a:ln>
                  <a:noFill/>
                </a:ln>
                <a:solidFill>
                  <a:sysClr val="windowText" lastClr="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13322862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0CC34AD-ECAE-264B-8D85-B004DC999135}" type="slidenum">
              <a:rPr lang="en-US" smtClean="0"/>
              <a:pPr/>
              <a:t>5</a:t>
            </a:fld>
            <a:endParaRPr lang="en-US"/>
          </a:p>
        </p:txBody>
      </p:sp>
    </p:spTree>
    <p:extLst>
      <p:ext uri="{BB962C8B-B14F-4D97-AF65-F5344CB8AC3E}">
        <p14:creationId xmlns:p14="http://schemas.microsoft.com/office/powerpoint/2010/main" val="32406179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Able to go out and do the things like to do in the community (11,407) 93%-65%</a:t>
            </a:r>
          </a:p>
          <a:p>
            <a:pPr lvl="1"/>
            <a:r>
              <a:rPr lang="en-US"/>
              <a:t>82% ICF/IID and other institutional settings; 82% community-based residential setting; 86% own home; 86%parent or relative’s home</a:t>
            </a:r>
          </a:p>
          <a:p>
            <a:r>
              <a:rPr lang="en-US"/>
              <a:t>Able to go out and do the things likes to do in the community as often as wants to  (10,553) 92%-54%</a:t>
            </a:r>
          </a:p>
          <a:p>
            <a:pPr lvl="1"/>
            <a:r>
              <a:rPr lang="en-US"/>
              <a:t>74% ICF/IID and other institutional settings; 75% community-based residential setting; 75% own home; 78%parent or relative’s home</a:t>
            </a:r>
          </a:p>
          <a:p>
            <a:r>
              <a:rPr lang="en-US"/>
              <a:t>Has enough things they like to do when at home (11,514) 96%-62%</a:t>
            </a:r>
          </a:p>
          <a:p>
            <a:pPr lvl="1"/>
            <a:r>
              <a:rPr lang="en-US"/>
              <a:t>80% ICF/IID and other institutional settings; 80% community-based residential setting; 82% own home; 85%parent or relative’s home</a:t>
            </a:r>
          </a:p>
          <a:p>
            <a:endParaRPr lang="en-US"/>
          </a:p>
        </p:txBody>
      </p:sp>
      <p:sp>
        <p:nvSpPr>
          <p:cNvPr id="4" name="Slide Number Placeholder 3"/>
          <p:cNvSpPr>
            <a:spLocks noGrp="1"/>
          </p:cNvSpPr>
          <p:nvPr>
            <p:ph type="sldNum" sz="quarter" idx="10"/>
          </p:nvPr>
        </p:nvSpPr>
        <p:spPr/>
        <p:txBody>
          <a:bodyPr/>
          <a:lstStyle/>
          <a:p>
            <a:fld id="{90CC34AD-ECAE-264B-8D85-B004DC999135}" type="slidenum">
              <a:rPr lang="en-US" smtClean="0"/>
              <a:pPr/>
              <a:t>6</a:t>
            </a:fld>
            <a:endParaRPr lang="en-US"/>
          </a:p>
        </p:txBody>
      </p:sp>
    </p:spTree>
    <p:extLst>
      <p:ext uri="{BB962C8B-B14F-4D97-AF65-F5344CB8AC3E}">
        <p14:creationId xmlns:p14="http://schemas.microsoft.com/office/powerpoint/2010/main" val="21188106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Took part in planning meeting N=9,722</a:t>
            </a:r>
          </a:p>
          <a:p>
            <a:r>
              <a:rPr lang="en-US"/>
              <a:t>Knew what was talked about at last service planning meeting (N=9,172) 93%-71%</a:t>
            </a:r>
          </a:p>
          <a:p>
            <a:r>
              <a:rPr lang="en-US"/>
              <a:t>Last service planning meeting included people person wanted to be there (N=9,425) 97%-79%</a:t>
            </a:r>
          </a:p>
          <a:p>
            <a:r>
              <a:rPr lang="en-US"/>
              <a:t>Person was able to choose services they get as part of service plan (N=9,360)  93%-75%</a:t>
            </a:r>
          </a:p>
          <a:p>
            <a:endParaRPr lang="en-US"/>
          </a:p>
        </p:txBody>
      </p:sp>
      <p:sp>
        <p:nvSpPr>
          <p:cNvPr id="4" name="Slide Number Placeholder 3"/>
          <p:cNvSpPr>
            <a:spLocks noGrp="1"/>
          </p:cNvSpPr>
          <p:nvPr>
            <p:ph type="sldNum" sz="quarter" idx="10"/>
          </p:nvPr>
        </p:nvSpPr>
        <p:spPr/>
        <p:txBody>
          <a:bodyPr/>
          <a:lstStyle/>
          <a:p>
            <a:fld id="{90CC34AD-ECAE-264B-8D85-B004DC999135}" type="slidenum">
              <a:rPr lang="en-US" smtClean="0"/>
              <a:pPr/>
              <a:t>7</a:t>
            </a:fld>
            <a:endParaRPr lang="en-US"/>
          </a:p>
        </p:txBody>
      </p:sp>
    </p:spTree>
    <p:extLst>
      <p:ext uri="{BB962C8B-B14F-4D97-AF65-F5344CB8AC3E}">
        <p14:creationId xmlns:p14="http://schemas.microsoft.com/office/powerpoint/2010/main" val="18898061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Has a way to get places needs to go (N=11,479) state range 99%-81%</a:t>
            </a:r>
          </a:p>
          <a:p>
            <a:r>
              <a:rPr lang="en-US"/>
              <a:t>Has a way to get places when wants to go outside of home (N=11,3870) state range 96%-67%</a:t>
            </a:r>
          </a:p>
          <a:p>
            <a:endParaRPr lang="en-US"/>
          </a:p>
        </p:txBody>
      </p:sp>
      <p:sp>
        <p:nvSpPr>
          <p:cNvPr id="4" name="Slide Number Placeholder 3"/>
          <p:cNvSpPr>
            <a:spLocks noGrp="1"/>
          </p:cNvSpPr>
          <p:nvPr>
            <p:ph type="sldNum" sz="quarter" idx="10"/>
          </p:nvPr>
        </p:nvSpPr>
        <p:spPr/>
        <p:txBody>
          <a:bodyPr/>
          <a:lstStyle/>
          <a:p>
            <a:fld id="{90CC34AD-ECAE-264B-8D85-B004DC999135}" type="slidenum">
              <a:rPr lang="en-US" smtClean="0"/>
              <a:pPr/>
              <a:t>8</a:t>
            </a:fld>
            <a:endParaRPr lang="en-US"/>
          </a:p>
        </p:txBody>
      </p:sp>
    </p:spTree>
    <p:extLst>
      <p:ext uri="{BB962C8B-B14F-4D97-AF65-F5344CB8AC3E}">
        <p14:creationId xmlns:p14="http://schemas.microsoft.com/office/powerpoint/2010/main" val="7025163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Has a key to the home (N=16,238) </a:t>
            </a:r>
          </a:p>
          <a:p>
            <a:r>
              <a:rPr lang="en-US"/>
              <a:t>Can lock the bedroom (N=15,641) </a:t>
            </a:r>
          </a:p>
        </p:txBody>
      </p:sp>
      <p:sp>
        <p:nvSpPr>
          <p:cNvPr id="4" name="Slide Number Placeholder 3"/>
          <p:cNvSpPr>
            <a:spLocks noGrp="1"/>
          </p:cNvSpPr>
          <p:nvPr>
            <p:ph type="sldNum" sz="quarter" idx="10"/>
          </p:nvPr>
        </p:nvSpPr>
        <p:spPr/>
        <p:txBody>
          <a:bodyPr/>
          <a:lstStyle/>
          <a:p>
            <a:fld id="{90CC34AD-ECAE-264B-8D85-B004DC999135}" type="slidenum">
              <a:rPr lang="en-US" smtClean="0"/>
              <a:pPr/>
              <a:t>9</a:t>
            </a:fld>
            <a:endParaRPr lang="en-US"/>
          </a:p>
        </p:txBody>
      </p:sp>
    </p:spTree>
    <p:extLst>
      <p:ext uri="{BB962C8B-B14F-4D97-AF65-F5344CB8AC3E}">
        <p14:creationId xmlns:p14="http://schemas.microsoft.com/office/powerpoint/2010/main" val="37383443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1D6654-75A8-4DC8-91DD-9E2E25F8D413}" type="slidenum">
              <a:rPr lang="en-US" smtClean="0"/>
              <a:t>11</a:t>
            </a:fld>
            <a:endParaRPr lang="en-US"/>
          </a:p>
        </p:txBody>
      </p:sp>
    </p:spTree>
    <p:extLst>
      <p:ext uri="{BB962C8B-B14F-4D97-AF65-F5344CB8AC3E}">
        <p14:creationId xmlns:p14="http://schemas.microsoft.com/office/powerpoint/2010/main" val="28252790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CC34AD-ECAE-264B-8D85-B004DC999135}" type="slidenum">
              <a:rPr lang="en-US" smtClean="0"/>
              <a:pPr/>
              <a:t>14</a:t>
            </a:fld>
            <a:endParaRPr lang="en-US" dirty="0"/>
          </a:p>
        </p:txBody>
      </p:sp>
    </p:spTree>
    <p:extLst>
      <p:ext uri="{BB962C8B-B14F-4D97-AF65-F5344CB8AC3E}">
        <p14:creationId xmlns:p14="http://schemas.microsoft.com/office/powerpoint/2010/main" val="8428196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20" name="Picture 19" descr="nci_backgroun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3429000" y="2094701"/>
            <a:ext cx="5257800" cy="1470025"/>
          </a:xfrm>
        </p:spPr>
        <p:txBody>
          <a:bodyPr>
            <a:normAutofit/>
          </a:bodyPr>
          <a:lstStyle>
            <a:lvl1pPr algn="l">
              <a:defRPr/>
            </a:lvl1pPr>
          </a:lstStyle>
          <a:p>
            <a:r>
              <a:rPr lang="en-US"/>
              <a:t>Click to edit Master title style</a:t>
            </a:r>
          </a:p>
        </p:txBody>
      </p:sp>
      <p:sp>
        <p:nvSpPr>
          <p:cNvPr id="3" name="Subtitle 2"/>
          <p:cNvSpPr>
            <a:spLocks noGrp="1"/>
          </p:cNvSpPr>
          <p:nvPr>
            <p:ph type="subTitle" idx="1"/>
          </p:nvPr>
        </p:nvSpPr>
        <p:spPr>
          <a:xfrm>
            <a:off x="3429000" y="3721556"/>
            <a:ext cx="5257800" cy="461665"/>
          </a:xfrm>
        </p:spPr>
        <p:txBody>
          <a:bodyPr>
            <a:spAutoFit/>
          </a:bodyPr>
          <a:lstStyle>
            <a:lvl1pPr marL="0" indent="0" algn="l">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12" name="Picture 11" descr="national_core_indicators-logo_logotype-1col-transparent_bkg.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2615770"/>
            <a:ext cx="2286000" cy="1608773"/>
          </a:xfrm>
          <a:prstGeom prst="rect">
            <a:avLst/>
          </a:prstGeom>
        </p:spPr>
      </p:pic>
      <p:sp>
        <p:nvSpPr>
          <p:cNvPr id="13" name="Date Placeholder 3"/>
          <p:cNvSpPr>
            <a:spLocks noGrp="1"/>
          </p:cNvSpPr>
          <p:nvPr>
            <p:ph type="dt" sz="half" idx="10"/>
          </p:nvPr>
        </p:nvSpPr>
        <p:spPr>
          <a:xfrm>
            <a:off x="3429000" y="4476105"/>
            <a:ext cx="2621219" cy="276999"/>
          </a:xfrm>
          <a:prstGeom prst="rect">
            <a:avLst/>
          </a:prstGeom>
        </p:spPr>
        <p:txBody>
          <a:bodyPr>
            <a:spAutoFit/>
          </a:bodyPr>
          <a:lstStyle>
            <a:lvl1pPr>
              <a:defRPr sz="1200">
                <a:solidFill>
                  <a:srgbClr val="898989"/>
                </a:solidFill>
                <a:latin typeface="Arial"/>
                <a:cs typeface="Arial"/>
              </a:defRPr>
            </a:lvl1pPr>
          </a:lstStyle>
          <a:p>
            <a:pPr defTabSz="342900"/>
            <a:endParaRPr lang="en-US"/>
          </a:p>
        </p:txBody>
      </p:sp>
      <p:cxnSp>
        <p:nvCxnSpPr>
          <p:cNvPr id="22" name="Straight Connector 21"/>
          <p:cNvCxnSpPr/>
          <p:nvPr/>
        </p:nvCxnSpPr>
        <p:spPr>
          <a:xfrm>
            <a:off x="3086100" y="1828800"/>
            <a:ext cx="0" cy="3200400"/>
          </a:xfrm>
          <a:prstGeom prst="line">
            <a:avLst/>
          </a:prstGeom>
          <a:ln w="9525">
            <a:solidFill>
              <a:srgbClr val="999999"/>
            </a:solidFill>
          </a:ln>
          <a:effectLst/>
        </p:spPr>
        <p:style>
          <a:lnRef idx="2">
            <a:schemeClr val="accent1"/>
          </a:lnRef>
          <a:fillRef idx="0">
            <a:schemeClr val="accent1"/>
          </a:fillRef>
          <a:effectRef idx="1">
            <a:schemeClr val="accent1"/>
          </a:effectRef>
          <a:fontRef idx="minor">
            <a:schemeClr val="tx1"/>
          </a:fontRef>
        </p:style>
      </p:cxnSp>
      <p:pic>
        <p:nvPicPr>
          <p:cNvPr id="8" name="Picture 7" descr="nci_background.png">
            <a:extLst>
              <a:ext uri="{FF2B5EF4-FFF2-40B4-BE49-F238E27FC236}">
                <a16:creationId xmlns:a16="http://schemas.microsoft.com/office/drawing/2014/main" id="{E9C3467D-BE06-4A6E-ACAD-1CC06091E1B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9" name="Picture 8" descr="national_core_indicators-logo_logotype-1col-transparent_bkg.png">
            <a:extLst>
              <a:ext uri="{FF2B5EF4-FFF2-40B4-BE49-F238E27FC236}">
                <a16:creationId xmlns:a16="http://schemas.microsoft.com/office/drawing/2014/main" id="{13667961-20E4-4D05-B00F-3183421DB23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7200" y="2615772"/>
            <a:ext cx="2286000" cy="1608773"/>
          </a:xfrm>
          <a:prstGeom prst="rect">
            <a:avLst/>
          </a:prstGeom>
        </p:spPr>
      </p:pic>
      <p:cxnSp>
        <p:nvCxnSpPr>
          <p:cNvPr id="10" name="Straight Connector 9">
            <a:extLst>
              <a:ext uri="{FF2B5EF4-FFF2-40B4-BE49-F238E27FC236}">
                <a16:creationId xmlns:a16="http://schemas.microsoft.com/office/drawing/2014/main" id="{F9D01263-BAA4-4410-8994-BFB9A68609D5}"/>
              </a:ext>
            </a:extLst>
          </p:cNvPr>
          <p:cNvCxnSpPr/>
          <p:nvPr userDrawn="1"/>
        </p:nvCxnSpPr>
        <p:spPr>
          <a:xfrm>
            <a:off x="3086100" y="1828800"/>
            <a:ext cx="0" cy="3200400"/>
          </a:xfrm>
          <a:prstGeom prst="line">
            <a:avLst/>
          </a:prstGeom>
          <a:ln w="9525">
            <a:solidFill>
              <a:srgbClr val="999999"/>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069080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CBC60082-236A-8441-9042-44099E4F94DE}" type="slidenum">
              <a:rPr lang="en-US" smtClean="0"/>
              <a:pPr/>
              <a:t>‹#›</a:t>
            </a:fld>
            <a:endParaRPr lang="en-US"/>
          </a:p>
        </p:txBody>
      </p:sp>
      <p:sp>
        <p:nvSpPr>
          <p:cNvPr id="5" name="Footer Placeholder 4"/>
          <p:cNvSpPr>
            <a:spLocks noGrp="1"/>
          </p:cNvSpPr>
          <p:nvPr>
            <p:ph type="ftr" sz="quarter" idx="3"/>
          </p:nvPr>
        </p:nvSpPr>
        <p:spPr>
          <a:xfrm>
            <a:off x="810053" y="6392845"/>
            <a:ext cx="6765121" cy="365125"/>
          </a:xfrm>
          <a:prstGeom prst="rect">
            <a:avLst/>
          </a:prstGeom>
        </p:spPr>
        <p:txBody>
          <a:bodyPr vert="horz" lIns="91440" tIns="45720" rIns="91440" bIns="45720" rtlCol="0" anchor="ctr"/>
          <a:lstStyle>
            <a:lvl1pPr algn="l">
              <a:defRPr sz="1200">
                <a:solidFill>
                  <a:srgbClr val="FFFFFF"/>
                </a:solidFill>
                <a:latin typeface="+mj-lt"/>
              </a:defRPr>
            </a:lvl1pPr>
          </a:lstStyle>
          <a:p>
            <a:r>
              <a:rPr lang="en-US"/>
              <a:t>National Core Indicators (NCI) </a:t>
            </a:r>
          </a:p>
        </p:txBody>
      </p:sp>
    </p:spTree>
    <p:extLst>
      <p:ext uri="{BB962C8B-B14F-4D97-AF65-F5344CB8AC3E}">
        <p14:creationId xmlns:p14="http://schemas.microsoft.com/office/powerpoint/2010/main" val="41542375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CBC60082-236A-8441-9042-44099E4F94DE}" type="slidenum">
              <a:rPr lang="en-US" smtClean="0"/>
              <a:pPr/>
              <a:t>‹#›</a:t>
            </a:fld>
            <a:endParaRPr lang="en-US"/>
          </a:p>
        </p:txBody>
      </p:sp>
      <p:sp>
        <p:nvSpPr>
          <p:cNvPr id="5" name="Footer Placeholder 4"/>
          <p:cNvSpPr>
            <a:spLocks noGrp="1"/>
          </p:cNvSpPr>
          <p:nvPr>
            <p:ph type="ftr" sz="quarter" idx="3"/>
          </p:nvPr>
        </p:nvSpPr>
        <p:spPr>
          <a:xfrm>
            <a:off x="810053" y="6392845"/>
            <a:ext cx="6765121" cy="365125"/>
          </a:xfrm>
          <a:prstGeom prst="rect">
            <a:avLst/>
          </a:prstGeom>
        </p:spPr>
        <p:txBody>
          <a:bodyPr vert="horz" lIns="91440" tIns="45720" rIns="91440" bIns="45720" rtlCol="0" anchor="ctr"/>
          <a:lstStyle>
            <a:lvl1pPr algn="l">
              <a:defRPr sz="1200">
                <a:solidFill>
                  <a:srgbClr val="FFFFFF"/>
                </a:solidFill>
                <a:latin typeface="+mj-lt"/>
              </a:defRPr>
            </a:lvl1pPr>
          </a:lstStyle>
          <a:p>
            <a:r>
              <a:rPr lang="en-US"/>
              <a:t>National Core Indicators (NCI) </a:t>
            </a:r>
          </a:p>
        </p:txBody>
      </p:sp>
    </p:spTree>
    <p:extLst>
      <p:ext uri="{BB962C8B-B14F-4D97-AF65-F5344CB8AC3E}">
        <p14:creationId xmlns:p14="http://schemas.microsoft.com/office/powerpoint/2010/main" val="42571475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1013013" y="1576318"/>
            <a:ext cx="7117974" cy="4417977"/>
          </a:xfrm>
        </p:spPr>
        <p:txBody>
          <a:bodyPr/>
          <a:lstStyle>
            <a:lvl1pPr>
              <a:defRPr sz="2175"/>
            </a:lvl1pPr>
            <a:lvl2pPr>
              <a:buSzPct val="78000"/>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CBC60082-236A-8441-9042-44099E4F94DE}" type="slidenum">
              <a:rPr lang="en-US" smtClean="0"/>
              <a:pPr/>
              <a:t>‹#›</a:t>
            </a:fld>
            <a:endParaRPr lang="en-US"/>
          </a:p>
        </p:txBody>
      </p:sp>
      <p:sp>
        <p:nvSpPr>
          <p:cNvPr id="10" name="Footer Placeholder 4"/>
          <p:cNvSpPr>
            <a:spLocks noGrp="1"/>
          </p:cNvSpPr>
          <p:nvPr>
            <p:ph type="ftr" sz="quarter" idx="3"/>
          </p:nvPr>
        </p:nvSpPr>
        <p:spPr>
          <a:xfrm>
            <a:off x="810054" y="6392847"/>
            <a:ext cx="6765121" cy="365125"/>
          </a:xfrm>
          <a:prstGeom prst="rect">
            <a:avLst/>
          </a:prstGeom>
        </p:spPr>
        <p:txBody>
          <a:bodyPr vert="horz" lIns="91440" tIns="45720" rIns="91440" bIns="45720" rtlCol="0" anchor="ctr"/>
          <a:lstStyle>
            <a:lvl1pPr algn="l">
              <a:defRPr sz="900">
                <a:solidFill>
                  <a:srgbClr val="FFFFFF"/>
                </a:solidFill>
                <a:latin typeface="+mj-lt"/>
              </a:defRPr>
            </a:lvl1pPr>
          </a:lstStyle>
          <a:p>
            <a:r>
              <a:rPr lang="en-US"/>
              <a:t>National Core Indicators (NCI) </a:t>
            </a:r>
          </a:p>
        </p:txBody>
      </p:sp>
    </p:spTree>
    <p:extLst>
      <p:ext uri="{BB962C8B-B14F-4D97-AF65-F5344CB8AC3E}">
        <p14:creationId xmlns:p14="http://schemas.microsoft.com/office/powerpoint/2010/main" val="3701886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20" name="Picture 19" descr="nci_background.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3429000" y="2094701"/>
            <a:ext cx="5257800" cy="1470025"/>
          </a:xfrm>
        </p:spPr>
        <p:txBody>
          <a:bodyPr>
            <a:normAutofit/>
          </a:bodyPr>
          <a:lstStyle>
            <a:lvl1pPr algn="l">
              <a:defRPr/>
            </a:lvl1pPr>
          </a:lstStyle>
          <a:p>
            <a:r>
              <a:rPr lang="en-US" dirty="0"/>
              <a:t>Click to edit Master title style</a:t>
            </a:r>
          </a:p>
        </p:txBody>
      </p:sp>
      <p:sp>
        <p:nvSpPr>
          <p:cNvPr id="3" name="Subtitle 2"/>
          <p:cNvSpPr>
            <a:spLocks noGrp="1"/>
          </p:cNvSpPr>
          <p:nvPr>
            <p:ph type="subTitle" idx="1"/>
          </p:nvPr>
        </p:nvSpPr>
        <p:spPr>
          <a:xfrm>
            <a:off x="3429000" y="3721556"/>
            <a:ext cx="5257800" cy="461665"/>
          </a:xfrm>
        </p:spPr>
        <p:txBody>
          <a:bodyPr>
            <a:spAutoFit/>
          </a:bodyPr>
          <a:lstStyle>
            <a:lvl1pPr marL="0" indent="0" algn="l">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12" name="Picture 11" descr="national_core_indicators-logo_logotype-1col-transparent_bkg.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7200" y="2615770"/>
            <a:ext cx="2286000" cy="1608773"/>
          </a:xfrm>
          <a:prstGeom prst="rect">
            <a:avLst/>
          </a:prstGeom>
        </p:spPr>
      </p:pic>
      <p:sp>
        <p:nvSpPr>
          <p:cNvPr id="13" name="Date Placeholder 3"/>
          <p:cNvSpPr>
            <a:spLocks noGrp="1"/>
          </p:cNvSpPr>
          <p:nvPr>
            <p:ph type="dt" sz="half" idx="10"/>
          </p:nvPr>
        </p:nvSpPr>
        <p:spPr>
          <a:xfrm>
            <a:off x="3429000" y="4476105"/>
            <a:ext cx="2621219" cy="276999"/>
          </a:xfrm>
          <a:prstGeom prst="rect">
            <a:avLst/>
          </a:prstGeom>
        </p:spPr>
        <p:txBody>
          <a:bodyPr>
            <a:spAutoFit/>
          </a:bodyPr>
          <a:lstStyle>
            <a:lvl1pPr>
              <a:defRPr sz="1200">
                <a:solidFill>
                  <a:srgbClr val="898989"/>
                </a:solidFill>
                <a:latin typeface="Arial"/>
                <a:cs typeface="Arial"/>
              </a:defRPr>
            </a:lvl1pPr>
          </a:lstStyle>
          <a:p>
            <a:endParaRPr lang="en-US" dirty="0"/>
          </a:p>
        </p:txBody>
      </p:sp>
      <p:cxnSp>
        <p:nvCxnSpPr>
          <p:cNvPr id="22" name="Straight Connector 21"/>
          <p:cNvCxnSpPr/>
          <p:nvPr userDrawn="1"/>
        </p:nvCxnSpPr>
        <p:spPr>
          <a:xfrm>
            <a:off x="3086100" y="1828800"/>
            <a:ext cx="0" cy="3200400"/>
          </a:xfrm>
          <a:prstGeom prst="line">
            <a:avLst/>
          </a:prstGeom>
          <a:ln w="9525">
            <a:solidFill>
              <a:srgbClr val="999999"/>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141870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CBC60082-236A-8441-9042-44099E4F94DE}" type="slidenum">
              <a:rPr lang="en-US" smtClean="0"/>
              <a:pPr/>
              <a:t>‹#›</a:t>
            </a:fld>
            <a:endParaRPr lang="en-US" dirty="0"/>
          </a:p>
        </p:txBody>
      </p:sp>
      <p:sp>
        <p:nvSpPr>
          <p:cNvPr id="10" name="Footer Placeholder 4"/>
          <p:cNvSpPr>
            <a:spLocks noGrp="1"/>
          </p:cNvSpPr>
          <p:nvPr>
            <p:ph type="ftr" sz="quarter" idx="3"/>
          </p:nvPr>
        </p:nvSpPr>
        <p:spPr>
          <a:xfrm>
            <a:off x="810053" y="6392845"/>
            <a:ext cx="6765121" cy="365125"/>
          </a:xfrm>
          <a:prstGeom prst="rect">
            <a:avLst/>
          </a:prstGeom>
        </p:spPr>
        <p:txBody>
          <a:bodyPr vert="horz" lIns="91440" tIns="45720" rIns="91440" bIns="45720" rtlCol="0" anchor="ctr"/>
          <a:lstStyle>
            <a:lvl1pPr algn="l">
              <a:defRPr sz="1200">
                <a:solidFill>
                  <a:srgbClr val="FFFFFF"/>
                </a:solidFill>
                <a:latin typeface="+mj-lt"/>
              </a:defRPr>
            </a:lvl1pPr>
          </a:lstStyle>
          <a:p>
            <a:r>
              <a:rPr lang="en-US" dirty="0"/>
              <a:t>National Core Indicators (NCI) </a:t>
            </a:r>
          </a:p>
        </p:txBody>
      </p:sp>
    </p:spTree>
    <p:extLst>
      <p:ext uri="{BB962C8B-B14F-4D97-AF65-F5344CB8AC3E}">
        <p14:creationId xmlns:p14="http://schemas.microsoft.com/office/powerpoint/2010/main" val="20238567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nci_background_section.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722313" y="3077719"/>
            <a:ext cx="7772400" cy="3050227"/>
          </a:xfrm>
        </p:spPr>
        <p:txBody>
          <a:bodyPr anchor="t">
            <a:normAutofit/>
          </a:bodyPr>
          <a:lstStyle>
            <a:lvl1pPr algn="l">
              <a:defRPr sz="5400" b="1" cap="none">
                <a:solidFill>
                  <a:srgbClr val="FFFFFF"/>
                </a:solidFill>
              </a:defRPr>
            </a:lvl1pPr>
          </a:lstStyle>
          <a:p>
            <a:r>
              <a:rPr lang="en-US" dirty="0"/>
              <a:t>Click to edit Master title style</a:t>
            </a:r>
          </a:p>
        </p:txBody>
      </p:sp>
      <p:sp>
        <p:nvSpPr>
          <p:cNvPr id="3" name="Text Placeholder 2"/>
          <p:cNvSpPr>
            <a:spLocks noGrp="1"/>
          </p:cNvSpPr>
          <p:nvPr>
            <p:ph type="body" idx="1"/>
          </p:nvPr>
        </p:nvSpPr>
        <p:spPr>
          <a:xfrm>
            <a:off x="722313" y="2317412"/>
            <a:ext cx="7772400" cy="749808"/>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769937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CBC60082-236A-8441-9042-44099E4F94DE}" type="slidenum">
              <a:rPr lang="en-US" smtClean="0"/>
              <a:pPr/>
              <a:t>‹#›</a:t>
            </a:fld>
            <a:endParaRPr lang="en-US" dirty="0"/>
          </a:p>
        </p:txBody>
      </p:sp>
      <p:sp>
        <p:nvSpPr>
          <p:cNvPr id="6" name="Footer Placeholder 4"/>
          <p:cNvSpPr>
            <a:spLocks noGrp="1"/>
          </p:cNvSpPr>
          <p:nvPr>
            <p:ph type="ftr" sz="quarter" idx="3"/>
          </p:nvPr>
        </p:nvSpPr>
        <p:spPr>
          <a:xfrm>
            <a:off x="810053" y="6392845"/>
            <a:ext cx="6765121" cy="365125"/>
          </a:xfrm>
          <a:prstGeom prst="rect">
            <a:avLst/>
          </a:prstGeom>
        </p:spPr>
        <p:txBody>
          <a:bodyPr vert="horz" lIns="91440" tIns="45720" rIns="91440" bIns="45720" rtlCol="0" anchor="ctr"/>
          <a:lstStyle>
            <a:lvl1pPr algn="l">
              <a:defRPr sz="1200">
                <a:solidFill>
                  <a:srgbClr val="FFFFFF"/>
                </a:solidFill>
                <a:latin typeface="+mj-lt"/>
              </a:defRPr>
            </a:lvl1pPr>
          </a:lstStyle>
          <a:p>
            <a:r>
              <a:rPr lang="en-US" dirty="0"/>
              <a:t>National Core Indicators (NCI) </a:t>
            </a:r>
          </a:p>
        </p:txBody>
      </p:sp>
    </p:spTree>
    <p:extLst>
      <p:ext uri="{BB962C8B-B14F-4D97-AF65-F5344CB8AC3E}">
        <p14:creationId xmlns:p14="http://schemas.microsoft.com/office/powerpoint/2010/main" val="38525748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CBC60082-236A-8441-9042-44099E4F94DE}" type="slidenum">
              <a:rPr lang="en-US" smtClean="0"/>
              <a:pPr/>
              <a:t>‹#›</a:t>
            </a:fld>
            <a:endParaRPr lang="en-US" dirty="0"/>
          </a:p>
        </p:txBody>
      </p:sp>
      <p:sp>
        <p:nvSpPr>
          <p:cNvPr id="8" name="Footer Placeholder 4"/>
          <p:cNvSpPr>
            <a:spLocks noGrp="1"/>
          </p:cNvSpPr>
          <p:nvPr>
            <p:ph type="ftr" sz="quarter" idx="13"/>
          </p:nvPr>
        </p:nvSpPr>
        <p:spPr>
          <a:xfrm>
            <a:off x="810053" y="6392845"/>
            <a:ext cx="6765121" cy="365125"/>
          </a:xfrm>
          <a:prstGeom prst="rect">
            <a:avLst/>
          </a:prstGeom>
        </p:spPr>
        <p:txBody>
          <a:bodyPr vert="horz" lIns="91440" tIns="45720" rIns="91440" bIns="45720" rtlCol="0" anchor="ctr"/>
          <a:lstStyle>
            <a:lvl1pPr algn="l">
              <a:defRPr sz="1200">
                <a:solidFill>
                  <a:srgbClr val="FFFFFF"/>
                </a:solidFill>
                <a:latin typeface="+mj-lt"/>
              </a:defRPr>
            </a:lvl1pPr>
          </a:lstStyle>
          <a:p>
            <a:r>
              <a:rPr lang="en-US" dirty="0"/>
              <a:t>National Core Indicators (NCI) </a:t>
            </a:r>
          </a:p>
        </p:txBody>
      </p:sp>
    </p:spTree>
    <p:extLst>
      <p:ext uri="{BB962C8B-B14F-4D97-AF65-F5344CB8AC3E}">
        <p14:creationId xmlns:p14="http://schemas.microsoft.com/office/powerpoint/2010/main" val="32930519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CBC60082-236A-8441-9042-44099E4F94DE}" type="slidenum">
              <a:rPr lang="en-US" smtClean="0"/>
              <a:pPr/>
              <a:t>‹#›</a:t>
            </a:fld>
            <a:endParaRPr lang="en-US" dirty="0"/>
          </a:p>
        </p:txBody>
      </p:sp>
      <p:sp>
        <p:nvSpPr>
          <p:cNvPr id="4" name="Footer Placeholder 4"/>
          <p:cNvSpPr>
            <a:spLocks noGrp="1"/>
          </p:cNvSpPr>
          <p:nvPr>
            <p:ph type="ftr" sz="quarter" idx="3"/>
          </p:nvPr>
        </p:nvSpPr>
        <p:spPr>
          <a:xfrm>
            <a:off x="810053" y="6392845"/>
            <a:ext cx="6765121" cy="365125"/>
          </a:xfrm>
          <a:prstGeom prst="rect">
            <a:avLst/>
          </a:prstGeom>
        </p:spPr>
        <p:txBody>
          <a:bodyPr vert="horz" lIns="91440" tIns="45720" rIns="91440" bIns="45720" rtlCol="0" anchor="ctr"/>
          <a:lstStyle>
            <a:lvl1pPr algn="l">
              <a:defRPr sz="1200">
                <a:solidFill>
                  <a:srgbClr val="FFFFFF"/>
                </a:solidFill>
                <a:latin typeface="+mj-lt"/>
              </a:defRPr>
            </a:lvl1pPr>
          </a:lstStyle>
          <a:p>
            <a:r>
              <a:rPr lang="en-US" dirty="0"/>
              <a:t>National Core Indicators (NCI) </a:t>
            </a:r>
          </a:p>
        </p:txBody>
      </p:sp>
    </p:spTree>
    <p:extLst>
      <p:ext uri="{BB962C8B-B14F-4D97-AF65-F5344CB8AC3E}">
        <p14:creationId xmlns:p14="http://schemas.microsoft.com/office/powerpoint/2010/main" val="11788782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BC60082-236A-8441-9042-44099E4F94DE}" type="slidenum">
              <a:rPr lang="en-US" smtClean="0"/>
              <a:pPr/>
              <a:t>‹#›</a:t>
            </a:fld>
            <a:endParaRPr lang="en-US" dirty="0"/>
          </a:p>
        </p:txBody>
      </p:sp>
      <p:sp>
        <p:nvSpPr>
          <p:cNvPr id="3" name="Footer Placeholder 4"/>
          <p:cNvSpPr>
            <a:spLocks noGrp="1"/>
          </p:cNvSpPr>
          <p:nvPr>
            <p:ph type="ftr" sz="quarter" idx="3"/>
          </p:nvPr>
        </p:nvSpPr>
        <p:spPr>
          <a:xfrm>
            <a:off x="810053" y="6392845"/>
            <a:ext cx="6765121" cy="365125"/>
          </a:xfrm>
          <a:prstGeom prst="rect">
            <a:avLst/>
          </a:prstGeom>
        </p:spPr>
        <p:txBody>
          <a:bodyPr vert="horz" lIns="91440" tIns="45720" rIns="91440" bIns="45720" rtlCol="0" anchor="ctr"/>
          <a:lstStyle>
            <a:lvl1pPr algn="l">
              <a:defRPr sz="1200">
                <a:solidFill>
                  <a:srgbClr val="FFFFFF"/>
                </a:solidFill>
                <a:latin typeface="+mj-lt"/>
              </a:defRPr>
            </a:lvl1pPr>
          </a:lstStyle>
          <a:p>
            <a:r>
              <a:rPr lang="en-US" dirty="0"/>
              <a:t>National Core Indicators (NCI) </a:t>
            </a:r>
          </a:p>
        </p:txBody>
      </p:sp>
    </p:spTree>
    <p:extLst>
      <p:ext uri="{BB962C8B-B14F-4D97-AF65-F5344CB8AC3E}">
        <p14:creationId xmlns:p14="http://schemas.microsoft.com/office/powerpoint/2010/main" val="21585822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CBC60082-236A-8441-9042-44099E4F94DE}" type="slidenum">
              <a:rPr lang="en-US" smtClean="0"/>
              <a:pPr/>
              <a:t>‹#›</a:t>
            </a:fld>
            <a:endParaRPr lang="en-US"/>
          </a:p>
        </p:txBody>
      </p:sp>
      <p:sp>
        <p:nvSpPr>
          <p:cNvPr id="10" name="Footer Placeholder 4"/>
          <p:cNvSpPr>
            <a:spLocks noGrp="1"/>
          </p:cNvSpPr>
          <p:nvPr>
            <p:ph type="ftr" sz="quarter" idx="3"/>
          </p:nvPr>
        </p:nvSpPr>
        <p:spPr>
          <a:xfrm>
            <a:off x="810053" y="6392845"/>
            <a:ext cx="6765121" cy="365125"/>
          </a:xfrm>
          <a:prstGeom prst="rect">
            <a:avLst/>
          </a:prstGeom>
        </p:spPr>
        <p:txBody>
          <a:bodyPr vert="horz" lIns="91440" tIns="45720" rIns="91440" bIns="45720" rtlCol="0" anchor="ctr"/>
          <a:lstStyle>
            <a:lvl1pPr algn="l">
              <a:defRPr sz="1200">
                <a:solidFill>
                  <a:srgbClr val="FFFFFF"/>
                </a:solidFill>
                <a:latin typeface="+mj-lt"/>
              </a:defRPr>
            </a:lvl1pPr>
          </a:lstStyle>
          <a:p>
            <a:r>
              <a:rPr lang="en-US"/>
              <a:t>National Core Indicators (NCI) </a:t>
            </a:r>
          </a:p>
        </p:txBody>
      </p:sp>
    </p:spTree>
    <p:extLst>
      <p:ext uri="{BB962C8B-B14F-4D97-AF65-F5344CB8AC3E}">
        <p14:creationId xmlns:p14="http://schemas.microsoft.com/office/powerpoint/2010/main" val="24063540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544637"/>
            <a:ext cx="3008313" cy="4581526"/>
          </a:xfrm>
        </p:spPr>
        <p:txBody>
          <a:bodyPr/>
          <a:lstStyle>
            <a:lvl1pPr marL="0" indent="0">
              <a:buNone/>
              <a:defRPr sz="1400">
                <a:solidFill>
                  <a:srgbClr val="7A7A7A"/>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7" name="Slide Number Placeholder 6"/>
          <p:cNvSpPr>
            <a:spLocks noGrp="1"/>
          </p:cNvSpPr>
          <p:nvPr>
            <p:ph type="sldNum" sz="quarter" idx="12"/>
          </p:nvPr>
        </p:nvSpPr>
        <p:spPr/>
        <p:txBody>
          <a:bodyPr/>
          <a:lstStyle/>
          <a:p>
            <a:fld id="{CBC60082-236A-8441-9042-44099E4F94DE}" type="slidenum">
              <a:rPr lang="en-US" smtClean="0"/>
              <a:pPr/>
              <a:t>‹#›</a:t>
            </a:fld>
            <a:endParaRPr lang="en-US" dirty="0"/>
          </a:p>
        </p:txBody>
      </p:sp>
      <p:sp>
        <p:nvSpPr>
          <p:cNvPr id="6" name="Footer Placeholder 4"/>
          <p:cNvSpPr>
            <a:spLocks noGrp="1"/>
          </p:cNvSpPr>
          <p:nvPr>
            <p:ph type="ftr" sz="quarter" idx="3"/>
          </p:nvPr>
        </p:nvSpPr>
        <p:spPr>
          <a:xfrm>
            <a:off x="810053" y="6392845"/>
            <a:ext cx="6765121" cy="365125"/>
          </a:xfrm>
          <a:prstGeom prst="rect">
            <a:avLst/>
          </a:prstGeom>
        </p:spPr>
        <p:txBody>
          <a:bodyPr vert="horz" lIns="91440" tIns="45720" rIns="91440" bIns="45720" rtlCol="0" anchor="ctr"/>
          <a:lstStyle>
            <a:lvl1pPr algn="l">
              <a:defRPr sz="1200">
                <a:solidFill>
                  <a:srgbClr val="FFFFFF"/>
                </a:solidFill>
                <a:latin typeface="+mj-lt"/>
              </a:defRPr>
            </a:lvl1pPr>
          </a:lstStyle>
          <a:p>
            <a:r>
              <a:rPr lang="en-US" dirty="0"/>
              <a:t>National Core Indicators (NCI) </a:t>
            </a:r>
          </a:p>
        </p:txBody>
      </p:sp>
    </p:spTree>
    <p:extLst>
      <p:ext uri="{BB962C8B-B14F-4D97-AF65-F5344CB8AC3E}">
        <p14:creationId xmlns:p14="http://schemas.microsoft.com/office/powerpoint/2010/main" val="27673216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solidFill>
                  <a:srgbClr val="7A7A7A"/>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7" name="Slide Number Placeholder 6"/>
          <p:cNvSpPr>
            <a:spLocks noGrp="1"/>
          </p:cNvSpPr>
          <p:nvPr>
            <p:ph type="sldNum" sz="quarter" idx="12"/>
          </p:nvPr>
        </p:nvSpPr>
        <p:spPr/>
        <p:txBody>
          <a:bodyPr/>
          <a:lstStyle/>
          <a:p>
            <a:fld id="{CBC60082-236A-8441-9042-44099E4F94DE}" type="slidenum">
              <a:rPr lang="en-US" smtClean="0"/>
              <a:pPr/>
              <a:t>‹#›</a:t>
            </a:fld>
            <a:endParaRPr lang="en-US" dirty="0"/>
          </a:p>
        </p:txBody>
      </p:sp>
      <p:sp>
        <p:nvSpPr>
          <p:cNvPr id="6" name="Footer Placeholder 4"/>
          <p:cNvSpPr>
            <a:spLocks noGrp="1"/>
          </p:cNvSpPr>
          <p:nvPr>
            <p:ph type="ftr" sz="quarter" idx="3"/>
          </p:nvPr>
        </p:nvSpPr>
        <p:spPr>
          <a:xfrm>
            <a:off x="810053" y="6392845"/>
            <a:ext cx="6765121" cy="365125"/>
          </a:xfrm>
          <a:prstGeom prst="rect">
            <a:avLst/>
          </a:prstGeom>
        </p:spPr>
        <p:txBody>
          <a:bodyPr vert="horz" lIns="91440" tIns="45720" rIns="91440" bIns="45720" rtlCol="0" anchor="ctr"/>
          <a:lstStyle>
            <a:lvl1pPr algn="l">
              <a:defRPr sz="1200">
                <a:solidFill>
                  <a:srgbClr val="FFFFFF"/>
                </a:solidFill>
                <a:latin typeface="+mj-lt"/>
              </a:defRPr>
            </a:lvl1pPr>
          </a:lstStyle>
          <a:p>
            <a:r>
              <a:rPr lang="en-US" dirty="0"/>
              <a:t>National Core Indicators (NCI) </a:t>
            </a:r>
          </a:p>
        </p:txBody>
      </p:sp>
    </p:spTree>
    <p:extLst>
      <p:ext uri="{BB962C8B-B14F-4D97-AF65-F5344CB8AC3E}">
        <p14:creationId xmlns:p14="http://schemas.microsoft.com/office/powerpoint/2010/main" val="20701588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CBC60082-236A-8441-9042-44099E4F94DE}" type="slidenum">
              <a:rPr lang="en-US" smtClean="0"/>
              <a:pPr/>
              <a:t>‹#›</a:t>
            </a:fld>
            <a:endParaRPr lang="en-US" dirty="0"/>
          </a:p>
        </p:txBody>
      </p:sp>
      <p:sp>
        <p:nvSpPr>
          <p:cNvPr id="5" name="Footer Placeholder 4"/>
          <p:cNvSpPr>
            <a:spLocks noGrp="1"/>
          </p:cNvSpPr>
          <p:nvPr>
            <p:ph type="ftr" sz="quarter" idx="3"/>
          </p:nvPr>
        </p:nvSpPr>
        <p:spPr>
          <a:xfrm>
            <a:off x="810053" y="6392845"/>
            <a:ext cx="6765121" cy="365125"/>
          </a:xfrm>
          <a:prstGeom prst="rect">
            <a:avLst/>
          </a:prstGeom>
        </p:spPr>
        <p:txBody>
          <a:bodyPr vert="horz" lIns="91440" tIns="45720" rIns="91440" bIns="45720" rtlCol="0" anchor="ctr"/>
          <a:lstStyle>
            <a:lvl1pPr algn="l">
              <a:defRPr sz="1200">
                <a:solidFill>
                  <a:srgbClr val="FFFFFF"/>
                </a:solidFill>
                <a:latin typeface="+mj-lt"/>
              </a:defRPr>
            </a:lvl1pPr>
          </a:lstStyle>
          <a:p>
            <a:r>
              <a:rPr lang="en-US" dirty="0"/>
              <a:t>National Core Indicators (NCI) </a:t>
            </a:r>
          </a:p>
        </p:txBody>
      </p:sp>
    </p:spTree>
    <p:extLst>
      <p:ext uri="{BB962C8B-B14F-4D97-AF65-F5344CB8AC3E}">
        <p14:creationId xmlns:p14="http://schemas.microsoft.com/office/powerpoint/2010/main" val="23099536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CBC60082-236A-8441-9042-44099E4F94DE}" type="slidenum">
              <a:rPr lang="en-US" smtClean="0"/>
              <a:pPr/>
              <a:t>‹#›</a:t>
            </a:fld>
            <a:endParaRPr lang="en-US" dirty="0"/>
          </a:p>
        </p:txBody>
      </p:sp>
      <p:sp>
        <p:nvSpPr>
          <p:cNvPr id="5" name="Footer Placeholder 4"/>
          <p:cNvSpPr>
            <a:spLocks noGrp="1"/>
          </p:cNvSpPr>
          <p:nvPr>
            <p:ph type="ftr" sz="quarter" idx="3"/>
          </p:nvPr>
        </p:nvSpPr>
        <p:spPr>
          <a:xfrm>
            <a:off x="810053" y="6392845"/>
            <a:ext cx="6765121" cy="365125"/>
          </a:xfrm>
          <a:prstGeom prst="rect">
            <a:avLst/>
          </a:prstGeom>
        </p:spPr>
        <p:txBody>
          <a:bodyPr vert="horz" lIns="91440" tIns="45720" rIns="91440" bIns="45720" rtlCol="0" anchor="ctr"/>
          <a:lstStyle>
            <a:lvl1pPr algn="l">
              <a:defRPr sz="1200">
                <a:solidFill>
                  <a:srgbClr val="FFFFFF"/>
                </a:solidFill>
                <a:latin typeface="+mj-lt"/>
              </a:defRPr>
            </a:lvl1pPr>
          </a:lstStyle>
          <a:p>
            <a:r>
              <a:rPr lang="en-US" dirty="0"/>
              <a:t>National Core Indicators (NCI) </a:t>
            </a:r>
          </a:p>
        </p:txBody>
      </p:sp>
    </p:spTree>
    <p:extLst>
      <p:ext uri="{BB962C8B-B14F-4D97-AF65-F5344CB8AC3E}">
        <p14:creationId xmlns:p14="http://schemas.microsoft.com/office/powerpoint/2010/main" val="24651471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nci_background_sectio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722313" y="3077719"/>
            <a:ext cx="7772400" cy="3050227"/>
          </a:xfrm>
        </p:spPr>
        <p:txBody>
          <a:bodyPr anchor="t">
            <a:normAutofit/>
          </a:bodyPr>
          <a:lstStyle>
            <a:lvl1pPr algn="l">
              <a:defRPr sz="5400" b="1" cap="none">
                <a:solidFill>
                  <a:srgbClr val="FFFFFF"/>
                </a:solidFill>
              </a:defRPr>
            </a:lvl1pPr>
          </a:lstStyle>
          <a:p>
            <a:r>
              <a:rPr lang="en-US"/>
              <a:t>Click to edit Master title style</a:t>
            </a:r>
          </a:p>
        </p:txBody>
      </p:sp>
      <p:sp>
        <p:nvSpPr>
          <p:cNvPr id="3" name="Text Placeholder 2"/>
          <p:cNvSpPr>
            <a:spLocks noGrp="1"/>
          </p:cNvSpPr>
          <p:nvPr>
            <p:ph type="body" idx="1"/>
          </p:nvPr>
        </p:nvSpPr>
        <p:spPr>
          <a:xfrm>
            <a:off x="722313" y="2317412"/>
            <a:ext cx="7772400" cy="749808"/>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pic>
        <p:nvPicPr>
          <p:cNvPr id="5" name="Picture 4" descr="nci_background_section.png">
            <a:extLst>
              <a:ext uri="{FF2B5EF4-FFF2-40B4-BE49-F238E27FC236}">
                <a16:creationId xmlns:a16="http://schemas.microsoft.com/office/drawing/2014/main" id="{C7E1088A-A9F8-40B1-8D1E-AB3F3E972EC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939960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CBC60082-236A-8441-9042-44099E4F94DE}" type="slidenum">
              <a:rPr lang="en-US" smtClean="0"/>
              <a:pPr/>
              <a:t>‹#›</a:t>
            </a:fld>
            <a:endParaRPr lang="en-US"/>
          </a:p>
        </p:txBody>
      </p:sp>
      <p:sp>
        <p:nvSpPr>
          <p:cNvPr id="6" name="Footer Placeholder 4"/>
          <p:cNvSpPr>
            <a:spLocks noGrp="1"/>
          </p:cNvSpPr>
          <p:nvPr>
            <p:ph type="ftr" sz="quarter" idx="3"/>
          </p:nvPr>
        </p:nvSpPr>
        <p:spPr>
          <a:xfrm>
            <a:off x="810053" y="6392845"/>
            <a:ext cx="6765121" cy="365125"/>
          </a:xfrm>
          <a:prstGeom prst="rect">
            <a:avLst/>
          </a:prstGeom>
        </p:spPr>
        <p:txBody>
          <a:bodyPr vert="horz" lIns="91440" tIns="45720" rIns="91440" bIns="45720" rtlCol="0" anchor="ctr"/>
          <a:lstStyle>
            <a:lvl1pPr algn="l">
              <a:defRPr sz="1200">
                <a:solidFill>
                  <a:srgbClr val="FFFFFF"/>
                </a:solidFill>
                <a:latin typeface="+mj-lt"/>
              </a:defRPr>
            </a:lvl1pPr>
          </a:lstStyle>
          <a:p>
            <a:r>
              <a:rPr lang="en-US"/>
              <a:t>National Core Indicators (NCI) </a:t>
            </a:r>
          </a:p>
        </p:txBody>
      </p:sp>
    </p:spTree>
    <p:extLst>
      <p:ext uri="{BB962C8B-B14F-4D97-AF65-F5344CB8AC3E}">
        <p14:creationId xmlns:p14="http://schemas.microsoft.com/office/powerpoint/2010/main" val="27088744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CBC60082-236A-8441-9042-44099E4F94DE}" type="slidenum">
              <a:rPr lang="en-US" smtClean="0"/>
              <a:pPr/>
              <a:t>‹#›</a:t>
            </a:fld>
            <a:endParaRPr lang="en-US"/>
          </a:p>
        </p:txBody>
      </p:sp>
      <p:sp>
        <p:nvSpPr>
          <p:cNvPr id="8" name="Footer Placeholder 4"/>
          <p:cNvSpPr>
            <a:spLocks noGrp="1"/>
          </p:cNvSpPr>
          <p:nvPr>
            <p:ph type="ftr" sz="quarter" idx="13"/>
          </p:nvPr>
        </p:nvSpPr>
        <p:spPr>
          <a:xfrm>
            <a:off x="810053" y="6392845"/>
            <a:ext cx="6765121" cy="365125"/>
          </a:xfrm>
          <a:prstGeom prst="rect">
            <a:avLst/>
          </a:prstGeom>
        </p:spPr>
        <p:txBody>
          <a:bodyPr vert="horz" lIns="91440" tIns="45720" rIns="91440" bIns="45720" rtlCol="0" anchor="ctr"/>
          <a:lstStyle>
            <a:lvl1pPr algn="l">
              <a:defRPr sz="1200">
                <a:solidFill>
                  <a:srgbClr val="FFFFFF"/>
                </a:solidFill>
                <a:latin typeface="+mj-lt"/>
              </a:defRPr>
            </a:lvl1pPr>
          </a:lstStyle>
          <a:p>
            <a:r>
              <a:rPr lang="en-US"/>
              <a:t>National Core Indicators (NCI) </a:t>
            </a:r>
          </a:p>
        </p:txBody>
      </p:sp>
    </p:spTree>
    <p:extLst>
      <p:ext uri="{BB962C8B-B14F-4D97-AF65-F5344CB8AC3E}">
        <p14:creationId xmlns:p14="http://schemas.microsoft.com/office/powerpoint/2010/main" val="33312672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CBC60082-236A-8441-9042-44099E4F94DE}" type="slidenum">
              <a:rPr lang="en-US" smtClean="0"/>
              <a:pPr/>
              <a:t>‹#›</a:t>
            </a:fld>
            <a:endParaRPr lang="en-US"/>
          </a:p>
        </p:txBody>
      </p:sp>
      <p:sp>
        <p:nvSpPr>
          <p:cNvPr id="4" name="Footer Placeholder 4"/>
          <p:cNvSpPr>
            <a:spLocks noGrp="1"/>
          </p:cNvSpPr>
          <p:nvPr>
            <p:ph type="ftr" sz="quarter" idx="3"/>
          </p:nvPr>
        </p:nvSpPr>
        <p:spPr>
          <a:xfrm>
            <a:off x="810053" y="6392845"/>
            <a:ext cx="6765121" cy="365125"/>
          </a:xfrm>
          <a:prstGeom prst="rect">
            <a:avLst/>
          </a:prstGeom>
        </p:spPr>
        <p:txBody>
          <a:bodyPr vert="horz" lIns="91440" tIns="45720" rIns="91440" bIns="45720" rtlCol="0" anchor="ctr"/>
          <a:lstStyle>
            <a:lvl1pPr algn="l">
              <a:defRPr sz="1200">
                <a:solidFill>
                  <a:srgbClr val="FFFFFF"/>
                </a:solidFill>
                <a:latin typeface="+mj-lt"/>
              </a:defRPr>
            </a:lvl1pPr>
          </a:lstStyle>
          <a:p>
            <a:r>
              <a:rPr lang="en-US"/>
              <a:t>National Core Indicators (NCI) </a:t>
            </a:r>
          </a:p>
        </p:txBody>
      </p:sp>
    </p:spTree>
    <p:extLst>
      <p:ext uri="{BB962C8B-B14F-4D97-AF65-F5344CB8AC3E}">
        <p14:creationId xmlns:p14="http://schemas.microsoft.com/office/powerpoint/2010/main" val="15337581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BC60082-236A-8441-9042-44099E4F94DE}" type="slidenum">
              <a:rPr lang="en-US" smtClean="0"/>
              <a:pPr/>
              <a:t>‹#›</a:t>
            </a:fld>
            <a:endParaRPr lang="en-US"/>
          </a:p>
        </p:txBody>
      </p:sp>
      <p:sp>
        <p:nvSpPr>
          <p:cNvPr id="3" name="Footer Placeholder 4"/>
          <p:cNvSpPr>
            <a:spLocks noGrp="1"/>
          </p:cNvSpPr>
          <p:nvPr>
            <p:ph type="ftr" sz="quarter" idx="3"/>
          </p:nvPr>
        </p:nvSpPr>
        <p:spPr>
          <a:xfrm>
            <a:off x="810053" y="6392845"/>
            <a:ext cx="6765121" cy="365125"/>
          </a:xfrm>
          <a:prstGeom prst="rect">
            <a:avLst/>
          </a:prstGeom>
        </p:spPr>
        <p:txBody>
          <a:bodyPr vert="horz" lIns="91440" tIns="45720" rIns="91440" bIns="45720" rtlCol="0" anchor="ctr"/>
          <a:lstStyle>
            <a:lvl1pPr algn="l">
              <a:defRPr sz="1200">
                <a:solidFill>
                  <a:srgbClr val="FFFFFF"/>
                </a:solidFill>
                <a:latin typeface="+mj-lt"/>
              </a:defRPr>
            </a:lvl1pPr>
          </a:lstStyle>
          <a:p>
            <a:r>
              <a:rPr lang="en-US"/>
              <a:t>National Core Indicators (NCI) </a:t>
            </a:r>
          </a:p>
        </p:txBody>
      </p:sp>
    </p:spTree>
    <p:extLst>
      <p:ext uri="{BB962C8B-B14F-4D97-AF65-F5344CB8AC3E}">
        <p14:creationId xmlns:p14="http://schemas.microsoft.com/office/powerpoint/2010/main" val="36029652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544637"/>
            <a:ext cx="3008313" cy="4581526"/>
          </a:xfrm>
        </p:spPr>
        <p:txBody>
          <a:bodyPr/>
          <a:lstStyle>
            <a:lvl1pPr marL="0" indent="0">
              <a:buNone/>
              <a:defRPr sz="1400">
                <a:solidFill>
                  <a:srgbClr val="7A7A7A"/>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Slide Number Placeholder 6"/>
          <p:cNvSpPr>
            <a:spLocks noGrp="1"/>
          </p:cNvSpPr>
          <p:nvPr>
            <p:ph type="sldNum" sz="quarter" idx="12"/>
          </p:nvPr>
        </p:nvSpPr>
        <p:spPr/>
        <p:txBody>
          <a:bodyPr/>
          <a:lstStyle/>
          <a:p>
            <a:fld id="{CBC60082-236A-8441-9042-44099E4F94DE}" type="slidenum">
              <a:rPr lang="en-US" smtClean="0"/>
              <a:pPr/>
              <a:t>‹#›</a:t>
            </a:fld>
            <a:endParaRPr lang="en-US"/>
          </a:p>
        </p:txBody>
      </p:sp>
      <p:sp>
        <p:nvSpPr>
          <p:cNvPr id="6" name="Footer Placeholder 4"/>
          <p:cNvSpPr>
            <a:spLocks noGrp="1"/>
          </p:cNvSpPr>
          <p:nvPr>
            <p:ph type="ftr" sz="quarter" idx="3"/>
          </p:nvPr>
        </p:nvSpPr>
        <p:spPr>
          <a:xfrm>
            <a:off x="810053" y="6392845"/>
            <a:ext cx="6765121" cy="365125"/>
          </a:xfrm>
          <a:prstGeom prst="rect">
            <a:avLst/>
          </a:prstGeom>
        </p:spPr>
        <p:txBody>
          <a:bodyPr vert="horz" lIns="91440" tIns="45720" rIns="91440" bIns="45720" rtlCol="0" anchor="ctr"/>
          <a:lstStyle>
            <a:lvl1pPr algn="l">
              <a:defRPr sz="1200">
                <a:solidFill>
                  <a:srgbClr val="FFFFFF"/>
                </a:solidFill>
                <a:latin typeface="+mj-lt"/>
              </a:defRPr>
            </a:lvl1pPr>
          </a:lstStyle>
          <a:p>
            <a:r>
              <a:rPr lang="en-US"/>
              <a:t>National Core Indicators (NCI) </a:t>
            </a:r>
          </a:p>
        </p:txBody>
      </p:sp>
    </p:spTree>
    <p:extLst>
      <p:ext uri="{BB962C8B-B14F-4D97-AF65-F5344CB8AC3E}">
        <p14:creationId xmlns:p14="http://schemas.microsoft.com/office/powerpoint/2010/main" val="33221541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solidFill>
                  <a:srgbClr val="7A7A7A"/>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Slide Number Placeholder 6"/>
          <p:cNvSpPr>
            <a:spLocks noGrp="1"/>
          </p:cNvSpPr>
          <p:nvPr>
            <p:ph type="sldNum" sz="quarter" idx="12"/>
          </p:nvPr>
        </p:nvSpPr>
        <p:spPr/>
        <p:txBody>
          <a:bodyPr/>
          <a:lstStyle/>
          <a:p>
            <a:fld id="{CBC60082-236A-8441-9042-44099E4F94DE}" type="slidenum">
              <a:rPr lang="en-US" smtClean="0"/>
              <a:pPr/>
              <a:t>‹#›</a:t>
            </a:fld>
            <a:endParaRPr lang="en-US"/>
          </a:p>
        </p:txBody>
      </p:sp>
      <p:sp>
        <p:nvSpPr>
          <p:cNvPr id="6" name="Footer Placeholder 4"/>
          <p:cNvSpPr>
            <a:spLocks noGrp="1"/>
          </p:cNvSpPr>
          <p:nvPr>
            <p:ph type="ftr" sz="quarter" idx="3"/>
          </p:nvPr>
        </p:nvSpPr>
        <p:spPr>
          <a:xfrm>
            <a:off x="810053" y="6392845"/>
            <a:ext cx="6765121" cy="365125"/>
          </a:xfrm>
          <a:prstGeom prst="rect">
            <a:avLst/>
          </a:prstGeom>
        </p:spPr>
        <p:txBody>
          <a:bodyPr vert="horz" lIns="91440" tIns="45720" rIns="91440" bIns="45720" rtlCol="0" anchor="ctr"/>
          <a:lstStyle>
            <a:lvl1pPr algn="l">
              <a:defRPr sz="1200">
                <a:solidFill>
                  <a:srgbClr val="FFFFFF"/>
                </a:solidFill>
                <a:latin typeface="+mj-lt"/>
              </a:defRPr>
            </a:lvl1pPr>
          </a:lstStyle>
          <a:p>
            <a:r>
              <a:rPr lang="en-US"/>
              <a:t>National Core Indicators (NCI) </a:t>
            </a:r>
          </a:p>
        </p:txBody>
      </p:sp>
    </p:spTree>
    <p:extLst>
      <p:ext uri="{BB962C8B-B14F-4D97-AF65-F5344CB8AC3E}">
        <p14:creationId xmlns:p14="http://schemas.microsoft.com/office/powerpoint/2010/main" val="32628232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292815"/>
            <a:ext cx="9144000" cy="565185"/>
          </a:xfrm>
          <a:prstGeom prst="rect">
            <a:avLst/>
          </a:prstGeom>
          <a:solidFill>
            <a:srgbClr val="168EA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41797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7776882" y="6392845"/>
            <a:ext cx="909918" cy="365125"/>
          </a:xfrm>
          <a:prstGeom prst="rect">
            <a:avLst/>
          </a:prstGeom>
        </p:spPr>
        <p:txBody>
          <a:bodyPr vert="horz" lIns="91440" tIns="45720" rIns="91440" bIns="45720" rtlCol="0" anchor="ctr"/>
          <a:lstStyle>
            <a:lvl1pPr algn="r">
              <a:defRPr sz="1200" b="0">
                <a:solidFill>
                  <a:srgbClr val="FFFFFF"/>
                </a:solidFill>
                <a:latin typeface="+mj-lt"/>
              </a:defRPr>
            </a:lvl1pPr>
          </a:lstStyle>
          <a:p>
            <a:pPr defTabSz="342900"/>
            <a:fld id="{CBC60082-236A-8441-9042-44099E4F94DE}" type="slidenum">
              <a:rPr lang="en-US" smtClean="0"/>
              <a:pPr defTabSz="342900"/>
              <a:t>‹#›</a:t>
            </a:fld>
            <a:endParaRPr lang="en-US"/>
          </a:p>
        </p:txBody>
      </p:sp>
      <p:pic>
        <p:nvPicPr>
          <p:cNvPr id="12" name="Picture 11" descr="nci-logo-white.png"/>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57201" y="6438247"/>
            <a:ext cx="259461" cy="274320"/>
          </a:xfrm>
          <a:prstGeom prst="rect">
            <a:avLst/>
          </a:prstGeom>
        </p:spPr>
      </p:pic>
      <p:sp>
        <p:nvSpPr>
          <p:cNvPr id="5" name="Footer Placeholder 4"/>
          <p:cNvSpPr>
            <a:spLocks noGrp="1"/>
          </p:cNvSpPr>
          <p:nvPr>
            <p:ph type="ftr" sz="quarter" idx="3"/>
          </p:nvPr>
        </p:nvSpPr>
        <p:spPr>
          <a:xfrm>
            <a:off x="810053" y="6392845"/>
            <a:ext cx="6765121" cy="365125"/>
          </a:xfrm>
          <a:prstGeom prst="rect">
            <a:avLst/>
          </a:prstGeom>
        </p:spPr>
        <p:txBody>
          <a:bodyPr vert="horz" lIns="91440" tIns="45720" rIns="91440" bIns="45720" rtlCol="0" anchor="ctr"/>
          <a:lstStyle>
            <a:lvl1pPr algn="l">
              <a:defRPr sz="1200">
                <a:solidFill>
                  <a:srgbClr val="FFFFFF"/>
                </a:solidFill>
                <a:latin typeface="+mj-lt"/>
              </a:defRPr>
            </a:lvl1pPr>
          </a:lstStyle>
          <a:p>
            <a:pPr defTabSz="342900"/>
            <a:r>
              <a:rPr lang="en-US"/>
              <a:t>National Core Indicators (NCI) </a:t>
            </a:r>
          </a:p>
        </p:txBody>
      </p:sp>
    </p:spTree>
    <p:extLst>
      <p:ext uri="{BB962C8B-B14F-4D97-AF65-F5344CB8AC3E}">
        <p14:creationId xmlns:p14="http://schemas.microsoft.com/office/powerpoint/2010/main" val="317864329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62" r:id="rId12"/>
  </p:sldLayoutIdLst>
  <p:hf sldNum="0" hdr="0" dt="0"/>
  <p:txStyles>
    <p:titleStyle>
      <a:lvl1pPr algn="ctr" defTabSz="457200" rtl="0" eaLnBrk="1" latinLnBrk="0" hangingPunct="1">
        <a:spcBef>
          <a:spcPct val="0"/>
        </a:spcBef>
        <a:buNone/>
        <a:defRPr sz="4400" b="1" kern="1200">
          <a:solidFill>
            <a:srgbClr val="B06100"/>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rgbClr val="333333"/>
          </a:solidFill>
          <a:latin typeface="+mn-lt"/>
          <a:ea typeface="+mn-ea"/>
          <a:cs typeface="+mn-cs"/>
        </a:defRPr>
      </a:lvl1pPr>
      <a:lvl2pPr marL="742950" indent="-285750" algn="l" defTabSz="457200" rtl="0" eaLnBrk="1" latinLnBrk="0" hangingPunct="1">
        <a:spcBef>
          <a:spcPct val="20000"/>
        </a:spcBef>
        <a:buFont typeface="Wingdings" charset="2"/>
        <a:buChar char="§"/>
        <a:defRPr sz="2800" kern="1200">
          <a:solidFill>
            <a:srgbClr val="0E5763"/>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333333"/>
          </a:solidFill>
          <a:latin typeface="+mn-lt"/>
          <a:ea typeface="+mn-ea"/>
          <a:cs typeface="+mn-cs"/>
        </a:defRPr>
      </a:lvl3pPr>
      <a:lvl4pPr marL="1600200" indent="-228600" algn="l" defTabSz="457200" rtl="0" eaLnBrk="1" latinLnBrk="0" hangingPunct="1">
        <a:spcBef>
          <a:spcPct val="20000"/>
        </a:spcBef>
        <a:buFont typeface="Wingdings" charset="2"/>
        <a:buChar char="§"/>
        <a:defRPr sz="2000" kern="1200">
          <a:solidFill>
            <a:srgbClr val="0E5763"/>
          </a:solidFill>
          <a:latin typeface="+mn-lt"/>
          <a:ea typeface="+mn-ea"/>
          <a:cs typeface="+mn-cs"/>
        </a:defRPr>
      </a:lvl4pPr>
      <a:lvl5pPr marL="2057400" indent="-228600" algn="l" defTabSz="457200" rtl="0" eaLnBrk="1" latinLnBrk="0" hangingPunct="1">
        <a:spcBef>
          <a:spcPct val="20000"/>
        </a:spcBef>
        <a:buFont typeface="Wingdings" charset="2"/>
        <a:buChar char="§"/>
        <a:defRPr sz="2000" kern="1200">
          <a:solidFill>
            <a:srgbClr val="333333"/>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292815"/>
            <a:ext cx="9144000" cy="565185"/>
          </a:xfrm>
          <a:prstGeom prst="rect">
            <a:avLst/>
          </a:prstGeom>
          <a:solidFill>
            <a:srgbClr val="168EA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41797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7776882" y="6392845"/>
            <a:ext cx="909918" cy="365125"/>
          </a:xfrm>
          <a:prstGeom prst="rect">
            <a:avLst/>
          </a:prstGeom>
        </p:spPr>
        <p:txBody>
          <a:bodyPr vert="horz" lIns="91440" tIns="45720" rIns="91440" bIns="45720" rtlCol="0" anchor="ctr"/>
          <a:lstStyle>
            <a:lvl1pPr algn="r">
              <a:defRPr sz="1200" b="0">
                <a:solidFill>
                  <a:srgbClr val="FFFFFF"/>
                </a:solidFill>
                <a:latin typeface="+mj-lt"/>
              </a:defRPr>
            </a:lvl1pPr>
          </a:lstStyle>
          <a:p>
            <a:fld id="{CBC60082-236A-8441-9042-44099E4F94DE}" type="slidenum">
              <a:rPr lang="en-US" smtClean="0"/>
              <a:pPr/>
              <a:t>‹#›</a:t>
            </a:fld>
            <a:endParaRPr lang="en-US" dirty="0"/>
          </a:p>
        </p:txBody>
      </p:sp>
      <p:pic>
        <p:nvPicPr>
          <p:cNvPr id="12" name="Picture 11" descr="nci-logo-white.png"/>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57201" y="6438247"/>
            <a:ext cx="259461" cy="274320"/>
          </a:xfrm>
          <a:prstGeom prst="rect">
            <a:avLst/>
          </a:prstGeom>
        </p:spPr>
      </p:pic>
      <p:sp>
        <p:nvSpPr>
          <p:cNvPr id="5" name="Footer Placeholder 4"/>
          <p:cNvSpPr>
            <a:spLocks noGrp="1"/>
          </p:cNvSpPr>
          <p:nvPr>
            <p:ph type="ftr" sz="quarter" idx="3"/>
          </p:nvPr>
        </p:nvSpPr>
        <p:spPr>
          <a:xfrm>
            <a:off x="810053" y="6392845"/>
            <a:ext cx="6765121" cy="365125"/>
          </a:xfrm>
          <a:prstGeom prst="rect">
            <a:avLst/>
          </a:prstGeom>
        </p:spPr>
        <p:txBody>
          <a:bodyPr vert="horz" lIns="91440" tIns="45720" rIns="91440" bIns="45720" rtlCol="0" anchor="ctr"/>
          <a:lstStyle>
            <a:lvl1pPr algn="l">
              <a:defRPr sz="1200">
                <a:solidFill>
                  <a:srgbClr val="FFFFFF"/>
                </a:solidFill>
                <a:latin typeface="+mj-lt"/>
              </a:defRPr>
            </a:lvl1pPr>
          </a:lstStyle>
          <a:p>
            <a:r>
              <a:rPr lang="en-US" dirty="0"/>
              <a:t>National Core Indicators (NCI) </a:t>
            </a:r>
          </a:p>
        </p:txBody>
      </p:sp>
    </p:spTree>
    <p:extLst>
      <p:ext uri="{BB962C8B-B14F-4D97-AF65-F5344CB8AC3E}">
        <p14:creationId xmlns:p14="http://schemas.microsoft.com/office/powerpoint/2010/main" val="200495127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dt="0"/>
  <p:txStyles>
    <p:titleStyle>
      <a:lvl1pPr algn="ctr" defTabSz="457200" rtl="0" eaLnBrk="1" latinLnBrk="0" hangingPunct="1">
        <a:spcBef>
          <a:spcPct val="0"/>
        </a:spcBef>
        <a:buNone/>
        <a:defRPr sz="4400" b="1" kern="1200">
          <a:solidFill>
            <a:srgbClr val="B06100"/>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rgbClr val="333333"/>
          </a:solidFill>
          <a:latin typeface="+mn-lt"/>
          <a:ea typeface="+mn-ea"/>
          <a:cs typeface="+mn-cs"/>
        </a:defRPr>
      </a:lvl1pPr>
      <a:lvl2pPr marL="742950" indent="-285750" algn="l" defTabSz="457200" rtl="0" eaLnBrk="1" latinLnBrk="0" hangingPunct="1">
        <a:spcBef>
          <a:spcPct val="20000"/>
        </a:spcBef>
        <a:buFont typeface="Wingdings" charset="2"/>
        <a:buChar char="§"/>
        <a:defRPr sz="2800" kern="1200">
          <a:solidFill>
            <a:srgbClr val="0E5763"/>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333333"/>
          </a:solidFill>
          <a:latin typeface="+mn-lt"/>
          <a:ea typeface="+mn-ea"/>
          <a:cs typeface="+mn-cs"/>
        </a:defRPr>
      </a:lvl3pPr>
      <a:lvl4pPr marL="1600200" indent="-228600" algn="l" defTabSz="457200" rtl="0" eaLnBrk="1" latinLnBrk="0" hangingPunct="1">
        <a:spcBef>
          <a:spcPct val="20000"/>
        </a:spcBef>
        <a:buFont typeface="Wingdings" charset="2"/>
        <a:buChar char="§"/>
        <a:defRPr sz="2000" kern="1200">
          <a:solidFill>
            <a:srgbClr val="0E5763"/>
          </a:solidFill>
          <a:latin typeface="+mn-lt"/>
          <a:ea typeface="+mn-ea"/>
          <a:cs typeface="+mn-cs"/>
        </a:defRPr>
      </a:lvl4pPr>
      <a:lvl5pPr marL="2057400" indent="-228600" algn="l" defTabSz="457200" rtl="0" eaLnBrk="1" latinLnBrk="0" hangingPunct="1">
        <a:spcBef>
          <a:spcPct val="20000"/>
        </a:spcBef>
        <a:buFont typeface="Wingdings" charset="2"/>
        <a:buChar char="§"/>
        <a:defRPr sz="2000" kern="1200">
          <a:solidFill>
            <a:srgbClr val="333333"/>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9.jpg"/><Relationship Id="rId7" Type="http://schemas.openxmlformats.org/officeDocument/2006/relationships/image" Target="../media/image13.png"/><Relationship Id="rId2" Type="http://schemas.openxmlformats.org/officeDocument/2006/relationships/image" Target="../media/image8.jpg"/><Relationship Id="rId1" Type="http://schemas.openxmlformats.org/officeDocument/2006/relationships/slideLayout" Target="../slideLayouts/slideLayout7.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hyperlink" Target="https://systems.hsri.org/NCI2017" TargetMode="External"/><Relationship Id="rId7" Type="http://schemas.openxmlformats.org/officeDocument/2006/relationships/image" Target="../media/image18.sv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5.png"/><Relationship Id="rId9" Type="http://schemas.openxmlformats.org/officeDocument/2006/relationships/image" Target="../media/image20.svg"/></Relationships>
</file>

<file path=ppt/slides/_rels/slide12.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hyperlink" Target="mailto:NCIsupport@hsri.org" TargetMode="External"/><Relationship Id="rId1" Type="http://schemas.openxmlformats.org/officeDocument/2006/relationships/slideLayout" Target="../slideLayouts/slideLayout2.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mailto:vbradley@hsri.org" TargetMode="External"/><Relationship Id="rId2" Type="http://schemas.openxmlformats.org/officeDocument/2006/relationships/hyperlink" Target="http://www.nationalcoreindicators.org/Resource" TargetMode="External"/><Relationship Id="rId1" Type="http://schemas.openxmlformats.org/officeDocument/2006/relationships/slideLayout" Target="../slideLayouts/slideLayout2.xml"/><Relationship Id="rId4" Type="http://schemas.openxmlformats.org/officeDocument/2006/relationships/hyperlink" Target="mailto:dhiersteiner@hsri.or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8" Type="http://schemas.openxmlformats.org/officeDocument/2006/relationships/chart" Target="../charts/chart7.xml"/><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9.xml"/><Relationship Id="rId1" Type="http://schemas.openxmlformats.org/officeDocument/2006/relationships/slideLayout" Target="../slideLayouts/slideLayout1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chart" Target="../charts/chart8.xml"/></Relationships>
</file>

<file path=ppt/slides/_rels/slide3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0.xml"/><Relationship Id="rId1" Type="http://schemas.openxmlformats.org/officeDocument/2006/relationships/slideLayout" Target="../slideLayouts/slideLayout14.xml"/><Relationship Id="rId4" Type="http://schemas.openxmlformats.org/officeDocument/2006/relationships/chart" Target="../charts/chart10.xml"/></Relationships>
</file>

<file path=ppt/slides/_rels/slide33.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3" Type="http://schemas.openxmlformats.org/officeDocument/2006/relationships/hyperlink" Target="mailto:dhiersteiner@hsri.org" TargetMode="External"/><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chart" Target="../charts/chart3.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chart" Target="../charts/char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5"/>
          <p:cNvSpPr>
            <a:spLocks noGrp="1"/>
          </p:cNvSpPr>
          <p:nvPr>
            <p:ph type="ctrTitle"/>
          </p:nvPr>
        </p:nvSpPr>
        <p:spPr/>
        <p:txBody>
          <a:bodyPr/>
          <a:lstStyle/>
          <a:p>
            <a:r>
              <a:rPr lang="en-US"/>
              <a:t>NCI in 2017</a:t>
            </a:r>
          </a:p>
        </p:txBody>
      </p:sp>
      <p:sp>
        <p:nvSpPr>
          <p:cNvPr id="2" name="Subtitle 1">
            <a:extLst>
              <a:ext uri="{FF2B5EF4-FFF2-40B4-BE49-F238E27FC236}">
                <a16:creationId xmlns:a16="http://schemas.microsoft.com/office/drawing/2014/main" id="{591466AB-2469-4671-A1F1-D17DB6A04E00}"/>
              </a:ext>
            </a:extLst>
          </p:cNvPr>
          <p:cNvSpPr>
            <a:spLocks noGrp="1"/>
          </p:cNvSpPr>
          <p:nvPr>
            <p:ph type="subTitle" idx="1"/>
          </p:nvPr>
        </p:nvSpPr>
        <p:spPr>
          <a:xfrm>
            <a:off x="3429000" y="3275817"/>
            <a:ext cx="5257800" cy="523220"/>
          </a:xfrm>
        </p:spPr>
        <p:txBody>
          <a:bodyPr/>
          <a:lstStyle/>
          <a:p>
            <a:r>
              <a:rPr lang="en-US" sz="2800" b="1">
                <a:solidFill>
                  <a:schemeClr val="tx1">
                    <a:lumMod val="50000"/>
                  </a:schemeClr>
                </a:solidFill>
              </a:rPr>
              <a:t>What’s new in 2017?</a:t>
            </a:r>
          </a:p>
        </p:txBody>
      </p:sp>
      <p:sp>
        <p:nvSpPr>
          <p:cNvPr id="9" name="Rectangle 8"/>
          <p:cNvSpPr/>
          <p:nvPr/>
        </p:nvSpPr>
        <p:spPr>
          <a:xfrm>
            <a:off x="3429000" y="5149169"/>
            <a:ext cx="4753099" cy="1092607"/>
          </a:xfrm>
          <a:prstGeom prst="rect">
            <a:avLst/>
          </a:prstGeom>
        </p:spPr>
        <p:txBody>
          <a:bodyPr wrap="square">
            <a:spAutoFit/>
          </a:bodyPr>
          <a:lstStyle/>
          <a:p>
            <a:pPr>
              <a:spcAft>
                <a:spcPts val="600"/>
              </a:spcAft>
            </a:pPr>
            <a:r>
              <a:rPr lang="en-US" sz="2000"/>
              <a:t>Presented by The NCI Team </a:t>
            </a:r>
          </a:p>
          <a:p>
            <a:r>
              <a:rPr lang="en-US" sz="2000"/>
              <a:t>NCI Annual Meeting   |   August 1-2, 2017</a:t>
            </a:r>
          </a:p>
          <a:p>
            <a:endParaRPr lang="en-US" sz="2000"/>
          </a:p>
        </p:txBody>
      </p:sp>
    </p:spTree>
    <p:extLst>
      <p:ext uri="{BB962C8B-B14F-4D97-AF65-F5344CB8AC3E}">
        <p14:creationId xmlns:p14="http://schemas.microsoft.com/office/powerpoint/2010/main" val="32411366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1451200-3A14-4965-8956-FA07FC29E9B6}"/>
              </a:ext>
            </a:extLst>
          </p:cNvPr>
          <p:cNvSpPr>
            <a:spLocks noGrp="1"/>
          </p:cNvSpPr>
          <p:nvPr>
            <p:ph type="ftr" sz="quarter" idx="3"/>
          </p:nvPr>
        </p:nvSpPr>
        <p:spPr/>
        <p:txBody>
          <a:bodyPr/>
          <a:lstStyle/>
          <a:p>
            <a:r>
              <a:rPr lang="en-US"/>
              <a:t>National Core Indicators (NCI) </a:t>
            </a:r>
          </a:p>
        </p:txBody>
      </p:sp>
      <p:sp>
        <p:nvSpPr>
          <p:cNvPr id="2" name="Title 1">
            <a:extLst>
              <a:ext uri="{FF2B5EF4-FFF2-40B4-BE49-F238E27FC236}">
                <a16:creationId xmlns:a16="http://schemas.microsoft.com/office/drawing/2014/main" id="{F7B1DD95-4234-413C-B691-1E6980ADE65B}"/>
              </a:ext>
            </a:extLst>
          </p:cNvPr>
          <p:cNvSpPr>
            <a:spLocks noGrp="1"/>
          </p:cNvSpPr>
          <p:nvPr>
            <p:ph type="title" idx="4294967295"/>
          </p:nvPr>
        </p:nvSpPr>
        <p:spPr>
          <a:xfrm>
            <a:off x="571500" y="2186830"/>
            <a:ext cx="8229600" cy="2319338"/>
          </a:xfrm>
        </p:spPr>
        <p:txBody>
          <a:bodyPr>
            <a:normAutofit/>
          </a:bodyPr>
          <a:lstStyle/>
          <a:p>
            <a:r>
              <a:rPr lang="en-US" sz="5400"/>
              <a:t>92% </a:t>
            </a:r>
            <a:br>
              <a:rPr lang="en-US"/>
            </a:br>
            <a:r>
              <a:rPr lang="en-US" sz="2800"/>
              <a:t>Services and supports help person live a good life</a:t>
            </a:r>
            <a:endParaRPr lang="en-US"/>
          </a:p>
        </p:txBody>
      </p:sp>
      <p:pic>
        <p:nvPicPr>
          <p:cNvPr id="16" name="Content Placeholder 15">
            <a:extLst>
              <a:ext uri="{FF2B5EF4-FFF2-40B4-BE49-F238E27FC236}">
                <a16:creationId xmlns:a16="http://schemas.microsoft.com/office/drawing/2014/main" id="{BA1D928F-0974-4906-87B0-F56C3C690480}"/>
              </a:ext>
            </a:extLst>
          </p:cNvPr>
          <p:cNvPicPr>
            <a:picLocks noGrp="1" noChangeAspect="1"/>
          </p:cNvPicPr>
          <p:nvPr>
            <p:ph idx="4294967295"/>
          </p:nvPr>
        </p:nvPicPr>
        <p:blipFill>
          <a:blip r:embed="rId2"/>
          <a:stretch>
            <a:fillRect/>
          </a:stretch>
        </p:blipFill>
        <p:spPr>
          <a:xfrm>
            <a:off x="7509753" y="259691"/>
            <a:ext cx="1512887" cy="1168400"/>
          </a:xfrm>
        </p:spPr>
      </p:pic>
      <p:pic>
        <p:nvPicPr>
          <p:cNvPr id="18" name="Picture 17">
            <a:extLst>
              <a:ext uri="{FF2B5EF4-FFF2-40B4-BE49-F238E27FC236}">
                <a16:creationId xmlns:a16="http://schemas.microsoft.com/office/drawing/2014/main" id="{F60BB22B-9DB4-42C2-BF30-6C289CFAF628}"/>
              </a:ext>
            </a:extLst>
          </p:cNvPr>
          <p:cNvPicPr>
            <a:picLocks noChangeAspect="1"/>
          </p:cNvPicPr>
          <p:nvPr/>
        </p:nvPicPr>
        <p:blipFill>
          <a:blip r:embed="rId3"/>
          <a:stretch>
            <a:fillRect/>
          </a:stretch>
        </p:blipFill>
        <p:spPr>
          <a:xfrm>
            <a:off x="1112322" y="4028812"/>
            <a:ext cx="2124954" cy="2138533"/>
          </a:xfrm>
          <a:prstGeom prst="rect">
            <a:avLst/>
          </a:prstGeom>
        </p:spPr>
      </p:pic>
      <p:pic>
        <p:nvPicPr>
          <p:cNvPr id="20" name="Picture 19">
            <a:extLst>
              <a:ext uri="{FF2B5EF4-FFF2-40B4-BE49-F238E27FC236}">
                <a16:creationId xmlns:a16="http://schemas.microsoft.com/office/drawing/2014/main" id="{DB2489C9-C0D8-4875-8B97-F3F362FF2EDB}"/>
              </a:ext>
            </a:extLst>
          </p:cNvPr>
          <p:cNvPicPr>
            <a:picLocks noChangeAspect="1"/>
          </p:cNvPicPr>
          <p:nvPr/>
        </p:nvPicPr>
        <p:blipFill>
          <a:blip r:embed="rId4"/>
          <a:stretch>
            <a:fillRect/>
          </a:stretch>
        </p:blipFill>
        <p:spPr>
          <a:xfrm>
            <a:off x="3267644" y="1162694"/>
            <a:ext cx="1604356" cy="1292629"/>
          </a:xfrm>
          <a:prstGeom prst="rect">
            <a:avLst/>
          </a:prstGeom>
        </p:spPr>
      </p:pic>
      <p:pic>
        <p:nvPicPr>
          <p:cNvPr id="22" name="Picture 21">
            <a:extLst>
              <a:ext uri="{FF2B5EF4-FFF2-40B4-BE49-F238E27FC236}">
                <a16:creationId xmlns:a16="http://schemas.microsoft.com/office/drawing/2014/main" id="{98B3CD8D-67F5-4DC2-A0AA-D0D983759992}"/>
              </a:ext>
            </a:extLst>
          </p:cNvPr>
          <p:cNvPicPr>
            <a:picLocks noChangeAspect="1"/>
          </p:cNvPicPr>
          <p:nvPr/>
        </p:nvPicPr>
        <p:blipFill>
          <a:blip r:embed="rId5"/>
          <a:stretch>
            <a:fillRect/>
          </a:stretch>
        </p:blipFill>
        <p:spPr>
          <a:xfrm>
            <a:off x="4476536" y="4020625"/>
            <a:ext cx="1778924" cy="1517073"/>
          </a:xfrm>
          <a:prstGeom prst="rect">
            <a:avLst/>
          </a:prstGeom>
        </p:spPr>
      </p:pic>
      <p:pic>
        <p:nvPicPr>
          <p:cNvPr id="24" name="Picture 23">
            <a:extLst>
              <a:ext uri="{FF2B5EF4-FFF2-40B4-BE49-F238E27FC236}">
                <a16:creationId xmlns:a16="http://schemas.microsoft.com/office/drawing/2014/main" id="{9AE76A4D-D087-480A-BD87-0092F61CF904}"/>
              </a:ext>
            </a:extLst>
          </p:cNvPr>
          <p:cNvPicPr>
            <a:picLocks noChangeAspect="1"/>
          </p:cNvPicPr>
          <p:nvPr/>
        </p:nvPicPr>
        <p:blipFill>
          <a:blip r:embed="rId6"/>
          <a:stretch>
            <a:fillRect/>
          </a:stretch>
        </p:blipFill>
        <p:spPr>
          <a:xfrm>
            <a:off x="6477000" y="4362334"/>
            <a:ext cx="2545640" cy="1774234"/>
          </a:xfrm>
          <a:prstGeom prst="rect">
            <a:avLst/>
          </a:prstGeom>
        </p:spPr>
      </p:pic>
      <p:pic>
        <p:nvPicPr>
          <p:cNvPr id="26" name="Picture 25">
            <a:extLst>
              <a:ext uri="{FF2B5EF4-FFF2-40B4-BE49-F238E27FC236}">
                <a16:creationId xmlns:a16="http://schemas.microsoft.com/office/drawing/2014/main" id="{353A9B8C-F230-4497-B6F3-DF4CD2274B03}"/>
              </a:ext>
            </a:extLst>
          </p:cNvPr>
          <p:cNvPicPr>
            <a:picLocks noChangeAspect="1"/>
          </p:cNvPicPr>
          <p:nvPr/>
        </p:nvPicPr>
        <p:blipFill>
          <a:blip r:embed="rId7"/>
          <a:stretch>
            <a:fillRect/>
          </a:stretch>
        </p:blipFill>
        <p:spPr>
          <a:xfrm>
            <a:off x="1093062" y="249569"/>
            <a:ext cx="1916397" cy="2357044"/>
          </a:xfrm>
          <a:prstGeom prst="rect">
            <a:avLst/>
          </a:prstGeom>
        </p:spPr>
      </p:pic>
      <p:pic>
        <p:nvPicPr>
          <p:cNvPr id="28" name="Picture 27">
            <a:extLst>
              <a:ext uri="{FF2B5EF4-FFF2-40B4-BE49-F238E27FC236}">
                <a16:creationId xmlns:a16="http://schemas.microsoft.com/office/drawing/2014/main" id="{C592E6D8-4837-4BC5-B0D1-40D589A96278}"/>
              </a:ext>
            </a:extLst>
          </p:cNvPr>
          <p:cNvPicPr>
            <a:picLocks noChangeAspect="1"/>
          </p:cNvPicPr>
          <p:nvPr/>
        </p:nvPicPr>
        <p:blipFill>
          <a:blip r:embed="rId8"/>
          <a:stretch>
            <a:fillRect/>
          </a:stretch>
        </p:blipFill>
        <p:spPr>
          <a:xfrm>
            <a:off x="5348294" y="212077"/>
            <a:ext cx="1796251" cy="2519858"/>
          </a:xfrm>
          <a:prstGeom prst="rect">
            <a:avLst/>
          </a:prstGeom>
        </p:spPr>
      </p:pic>
    </p:spTree>
    <p:extLst>
      <p:ext uri="{BB962C8B-B14F-4D97-AF65-F5344CB8AC3E}">
        <p14:creationId xmlns:p14="http://schemas.microsoft.com/office/powerpoint/2010/main" val="40272364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Arrow Connector 18">
            <a:extLst>
              <a:ext uri="{FF2B5EF4-FFF2-40B4-BE49-F238E27FC236}">
                <a16:creationId xmlns:a16="http://schemas.microsoft.com/office/drawing/2014/main" id="{9E9BA7D9-C838-4732-8BB8-AFC4F9B71C66}"/>
              </a:ext>
            </a:extLst>
          </p:cNvPr>
          <p:cNvCxnSpPr/>
          <p:nvPr/>
        </p:nvCxnSpPr>
        <p:spPr>
          <a:xfrm>
            <a:off x="1641325" y="1417638"/>
            <a:ext cx="0" cy="4401271"/>
          </a:xfrm>
          <a:prstGeom prst="straightConnector1">
            <a:avLst/>
          </a:prstGeom>
          <a:ln w="19050">
            <a:solidFill>
              <a:schemeClr val="accent6"/>
            </a:solidFill>
            <a:tailEnd type="triangle"/>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ODESA update</a:t>
            </a:r>
          </a:p>
        </p:txBody>
      </p:sp>
      <p:sp>
        <p:nvSpPr>
          <p:cNvPr id="3" name="Content Placeholder 2"/>
          <p:cNvSpPr>
            <a:spLocks noGrp="1"/>
          </p:cNvSpPr>
          <p:nvPr>
            <p:ph idx="1"/>
          </p:nvPr>
        </p:nvSpPr>
        <p:spPr>
          <a:xfrm>
            <a:off x="1460665" y="1527028"/>
            <a:ext cx="7315200" cy="4417977"/>
          </a:xfrm>
        </p:spPr>
        <p:txBody>
          <a:bodyPr>
            <a:noAutofit/>
          </a:bodyPr>
          <a:lstStyle/>
          <a:p>
            <a:pPr>
              <a:spcBef>
                <a:spcPts val="1600"/>
              </a:spcBef>
              <a:buClr>
                <a:srgbClr val="F09838"/>
              </a:buClr>
              <a:buSzPct val="150000"/>
            </a:pPr>
            <a:r>
              <a:rPr lang="en-US" sz="2500"/>
              <a:t>Online Data Entry Survey Application </a:t>
            </a:r>
          </a:p>
          <a:p>
            <a:pPr marL="400050" lvl="1" indent="0">
              <a:spcBef>
                <a:spcPts val="1600"/>
              </a:spcBef>
              <a:buClr>
                <a:srgbClr val="F09838"/>
              </a:buClr>
              <a:buSzPct val="150000"/>
              <a:buNone/>
            </a:pPr>
            <a:r>
              <a:rPr lang="en-US" sz="2100">
                <a:hlinkClick r:id="rId3"/>
              </a:rPr>
              <a:t>https://systems.hsri.org/NCI2017</a:t>
            </a:r>
            <a:endParaRPr lang="en-US" sz="2500"/>
          </a:p>
          <a:p>
            <a:pPr lvl="1">
              <a:spcBef>
                <a:spcPts val="1600"/>
              </a:spcBef>
              <a:buClr>
                <a:srgbClr val="F09838"/>
              </a:buClr>
              <a:buSzPct val="150000"/>
            </a:pPr>
            <a:r>
              <a:rPr lang="en-US" sz="2100"/>
              <a:t>Used to collect all survey responses.</a:t>
            </a:r>
          </a:p>
          <a:p>
            <a:pPr lvl="1">
              <a:spcBef>
                <a:spcPts val="1600"/>
              </a:spcBef>
              <a:buClr>
                <a:srgbClr val="F09838"/>
              </a:buClr>
              <a:buSzPct val="150000"/>
            </a:pPr>
            <a:endParaRPr lang="en-US" sz="2100"/>
          </a:p>
          <a:p>
            <a:pPr lvl="1">
              <a:spcBef>
                <a:spcPts val="1600"/>
              </a:spcBef>
              <a:buClr>
                <a:srgbClr val="F09838"/>
              </a:buClr>
              <a:buSzPct val="150000"/>
            </a:pPr>
            <a:r>
              <a:rPr lang="en-US" sz="2100"/>
              <a:t>Requires internet connection for data entry </a:t>
            </a:r>
          </a:p>
          <a:p>
            <a:pPr lvl="1">
              <a:spcBef>
                <a:spcPts val="1600"/>
              </a:spcBef>
              <a:buClr>
                <a:srgbClr val="F09838"/>
              </a:buClr>
              <a:buSzPct val="150000"/>
            </a:pPr>
            <a:endParaRPr lang="en-US" sz="2100"/>
          </a:p>
          <a:p>
            <a:pPr lvl="1">
              <a:spcBef>
                <a:spcPts val="1600"/>
              </a:spcBef>
              <a:buClr>
                <a:srgbClr val="F09838"/>
              </a:buClr>
              <a:buSzPct val="150000"/>
            </a:pPr>
            <a:r>
              <a:rPr lang="en-US" sz="2100"/>
              <a:t>Opened by NCI team after Workplan reviewed/approved. States identify the ODESA contact</a:t>
            </a:r>
          </a:p>
          <a:p>
            <a:pPr>
              <a:spcBef>
                <a:spcPts val="1600"/>
              </a:spcBef>
              <a:buClr>
                <a:srgbClr val="F09838"/>
              </a:buClr>
              <a:buSzPct val="150000"/>
            </a:pPr>
            <a:endParaRPr lang="en-US" sz="2500"/>
          </a:p>
        </p:txBody>
      </p:sp>
      <p:sp>
        <p:nvSpPr>
          <p:cNvPr id="4" name="Footer Placeholder 3"/>
          <p:cNvSpPr>
            <a:spLocks noGrp="1"/>
          </p:cNvSpPr>
          <p:nvPr>
            <p:ph type="ftr" sz="quarter" idx="3"/>
          </p:nvPr>
        </p:nvSpPr>
        <p:spPr/>
        <p:txBody>
          <a:bodyPr/>
          <a:lstStyle/>
          <a:p>
            <a:r>
              <a:rPr lang="en-US"/>
              <a:t>National Core Indicators (NCI) </a:t>
            </a:r>
          </a:p>
        </p:txBody>
      </p:sp>
      <p:pic>
        <p:nvPicPr>
          <p:cNvPr id="11" name="Graphic 10" descr="Monitor">
            <a:extLst>
              <a:ext uri="{FF2B5EF4-FFF2-40B4-BE49-F238E27FC236}">
                <a16:creationId xmlns:a16="http://schemas.microsoft.com/office/drawing/2014/main" id="{15E0FFEB-6528-4581-9393-A8BCAADED34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77212" y="1527028"/>
            <a:ext cx="661973" cy="552550"/>
          </a:xfrm>
          <a:prstGeom prst="rect">
            <a:avLst/>
          </a:prstGeom>
        </p:spPr>
      </p:pic>
      <p:pic>
        <p:nvPicPr>
          <p:cNvPr id="15" name="Graphic 14" descr="List">
            <a:extLst>
              <a:ext uri="{FF2B5EF4-FFF2-40B4-BE49-F238E27FC236}">
                <a16:creationId xmlns:a16="http://schemas.microsoft.com/office/drawing/2014/main" id="{5E46F3B3-A23C-47C9-9659-A7DFED2476A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01364" y="2507135"/>
            <a:ext cx="661973" cy="661973"/>
          </a:xfrm>
          <a:prstGeom prst="rect">
            <a:avLst/>
          </a:prstGeom>
        </p:spPr>
      </p:pic>
      <p:pic>
        <p:nvPicPr>
          <p:cNvPr id="17" name="Graphic 16" descr="Chat">
            <a:extLst>
              <a:ext uri="{FF2B5EF4-FFF2-40B4-BE49-F238E27FC236}">
                <a16:creationId xmlns:a16="http://schemas.microsoft.com/office/drawing/2014/main" id="{91B3A494-E909-49E3-9C99-3ED45CA1A24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47622" y="4734233"/>
            <a:ext cx="661973" cy="661973"/>
          </a:xfrm>
          <a:prstGeom prst="rect">
            <a:avLst/>
          </a:prstGeom>
        </p:spPr>
      </p:pic>
    </p:spTree>
    <p:extLst>
      <p:ext uri="{BB962C8B-B14F-4D97-AF65-F5344CB8AC3E}">
        <p14:creationId xmlns:p14="http://schemas.microsoft.com/office/powerpoint/2010/main" val="10084900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Arrow Connector 18">
            <a:extLst>
              <a:ext uri="{FF2B5EF4-FFF2-40B4-BE49-F238E27FC236}">
                <a16:creationId xmlns:a16="http://schemas.microsoft.com/office/drawing/2014/main" id="{9E9BA7D9-C838-4732-8BB8-AFC4F9B71C66}"/>
              </a:ext>
            </a:extLst>
          </p:cNvPr>
          <p:cNvCxnSpPr/>
          <p:nvPr/>
        </p:nvCxnSpPr>
        <p:spPr>
          <a:xfrm>
            <a:off x="1641325" y="1417638"/>
            <a:ext cx="0" cy="4401271"/>
          </a:xfrm>
          <a:prstGeom prst="straightConnector1">
            <a:avLst/>
          </a:prstGeom>
          <a:ln w="19050">
            <a:solidFill>
              <a:schemeClr val="accent6"/>
            </a:solidFill>
            <a:tailEnd type="triangle"/>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ODESA update</a:t>
            </a:r>
          </a:p>
        </p:txBody>
      </p:sp>
      <p:sp>
        <p:nvSpPr>
          <p:cNvPr id="3" name="Content Placeholder 2"/>
          <p:cNvSpPr>
            <a:spLocks noGrp="1"/>
          </p:cNvSpPr>
          <p:nvPr>
            <p:ph idx="1"/>
          </p:nvPr>
        </p:nvSpPr>
        <p:spPr>
          <a:xfrm>
            <a:off x="1460665" y="1527028"/>
            <a:ext cx="7315200" cy="4417977"/>
          </a:xfrm>
        </p:spPr>
        <p:txBody>
          <a:bodyPr>
            <a:noAutofit/>
          </a:bodyPr>
          <a:lstStyle/>
          <a:p>
            <a:pPr>
              <a:spcBef>
                <a:spcPts val="1600"/>
              </a:spcBef>
              <a:buClr>
                <a:srgbClr val="F09838"/>
              </a:buClr>
              <a:buSzPct val="150000"/>
            </a:pPr>
            <a:r>
              <a:rPr lang="en-US" sz="2500"/>
              <a:t>State options:</a:t>
            </a:r>
          </a:p>
          <a:p>
            <a:pPr lvl="1">
              <a:spcBef>
                <a:spcPts val="1600"/>
              </a:spcBef>
              <a:buClr>
                <a:srgbClr val="F09838"/>
              </a:buClr>
              <a:buSzPct val="150000"/>
            </a:pPr>
            <a:r>
              <a:rPr lang="en-US" sz="2100"/>
              <a:t>Open Pre-survey</a:t>
            </a:r>
          </a:p>
          <a:p>
            <a:pPr lvl="1">
              <a:spcBef>
                <a:spcPts val="1600"/>
              </a:spcBef>
              <a:buClr>
                <a:srgbClr val="F09838"/>
              </a:buClr>
              <a:buSzPct val="150000"/>
            </a:pPr>
            <a:r>
              <a:rPr lang="en-US" sz="2100"/>
              <a:t>Upload survey codes</a:t>
            </a:r>
          </a:p>
          <a:p>
            <a:pPr lvl="1">
              <a:spcBef>
                <a:spcPts val="1600"/>
              </a:spcBef>
              <a:buClr>
                <a:srgbClr val="F09838"/>
              </a:buClr>
              <a:buSzPct val="150000"/>
            </a:pPr>
            <a:endParaRPr lang="en-US" sz="2100"/>
          </a:p>
          <a:p>
            <a:pPr lvl="1">
              <a:spcBef>
                <a:spcPts val="1600"/>
              </a:spcBef>
              <a:buClr>
                <a:srgbClr val="F09838"/>
              </a:buClr>
              <a:buSzPct val="150000"/>
            </a:pPr>
            <a:endParaRPr lang="en-US" sz="2100"/>
          </a:p>
          <a:p>
            <a:pPr>
              <a:spcBef>
                <a:spcPts val="1600"/>
              </a:spcBef>
              <a:buClr>
                <a:srgbClr val="F09838"/>
              </a:buClr>
              <a:buSzPct val="150000"/>
            </a:pPr>
            <a:r>
              <a:rPr lang="en-US" sz="2500"/>
              <a:t>Problem reports go to </a:t>
            </a:r>
            <a:r>
              <a:rPr lang="en-US" sz="2500">
                <a:hlinkClick r:id="rId2"/>
              </a:rPr>
              <a:t>NCIsupport@hsri.org</a:t>
            </a:r>
            <a:endParaRPr lang="en-US" sz="2500"/>
          </a:p>
          <a:p>
            <a:pPr>
              <a:spcBef>
                <a:spcPts val="1600"/>
              </a:spcBef>
              <a:buClr>
                <a:srgbClr val="F09838"/>
              </a:buClr>
              <a:buSzPct val="150000"/>
            </a:pPr>
            <a:endParaRPr lang="en-US" sz="2500"/>
          </a:p>
        </p:txBody>
      </p:sp>
      <p:sp>
        <p:nvSpPr>
          <p:cNvPr id="4" name="Footer Placeholder 3"/>
          <p:cNvSpPr>
            <a:spLocks noGrp="1"/>
          </p:cNvSpPr>
          <p:nvPr>
            <p:ph type="ftr" sz="quarter" idx="3"/>
          </p:nvPr>
        </p:nvSpPr>
        <p:spPr/>
        <p:txBody>
          <a:bodyPr/>
          <a:lstStyle/>
          <a:p>
            <a:r>
              <a:rPr lang="en-US"/>
              <a:t>National Core Indicators (NCI) </a:t>
            </a:r>
          </a:p>
        </p:txBody>
      </p:sp>
      <p:pic>
        <p:nvPicPr>
          <p:cNvPr id="11" name="Graphic 10" descr="Monitor">
            <a:extLst>
              <a:ext uri="{FF2B5EF4-FFF2-40B4-BE49-F238E27FC236}">
                <a16:creationId xmlns:a16="http://schemas.microsoft.com/office/drawing/2014/main" id="{15E0FFEB-6528-4581-9393-A8BCAADED34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7212" y="1527028"/>
            <a:ext cx="661973" cy="552550"/>
          </a:xfrm>
          <a:prstGeom prst="rect">
            <a:avLst/>
          </a:prstGeom>
        </p:spPr>
      </p:pic>
      <p:pic>
        <p:nvPicPr>
          <p:cNvPr id="15" name="Graphic 14" descr="List">
            <a:extLst>
              <a:ext uri="{FF2B5EF4-FFF2-40B4-BE49-F238E27FC236}">
                <a16:creationId xmlns:a16="http://schemas.microsoft.com/office/drawing/2014/main" id="{5E46F3B3-A23C-47C9-9659-A7DFED2476A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01364" y="2507135"/>
            <a:ext cx="661973" cy="661973"/>
          </a:xfrm>
          <a:prstGeom prst="rect">
            <a:avLst/>
          </a:prstGeom>
        </p:spPr>
      </p:pic>
      <p:pic>
        <p:nvPicPr>
          <p:cNvPr id="17" name="Graphic 16" descr="Chat">
            <a:extLst>
              <a:ext uri="{FF2B5EF4-FFF2-40B4-BE49-F238E27FC236}">
                <a16:creationId xmlns:a16="http://schemas.microsoft.com/office/drawing/2014/main" id="{91B3A494-E909-49E3-9C99-3ED45CA1A24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77211" y="4258605"/>
            <a:ext cx="661973" cy="661973"/>
          </a:xfrm>
          <a:prstGeom prst="rect">
            <a:avLst/>
          </a:prstGeom>
        </p:spPr>
      </p:pic>
    </p:spTree>
    <p:extLst>
      <p:ext uri="{BB962C8B-B14F-4D97-AF65-F5344CB8AC3E}">
        <p14:creationId xmlns:p14="http://schemas.microsoft.com/office/powerpoint/2010/main" val="6790104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1962F6-F8B8-4E6B-8404-FC2BF9823642}"/>
              </a:ext>
            </a:extLst>
          </p:cNvPr>
          <p:cNvSpPr>
            <a:spLocks noGrp="1"/>
          </p:cNvSpPr>
          <p:nvPr>
            <p:ph type="title"/>
          </p:nvPr>
        </p:nvSpPr>
        <p:spPr>
          <a:xfrm>
            <a:off x="1020487" y="4051754"/>
            <a:ext cx="7772400" cy="3050227"/>
          </a:xfrm>
        </p:spPr>
        <p:txBody>
          <a:bodyPr/>
          <a:lstStyle/>
          <a:p>
            <a:r>
              <a:rPr lang="en-US" dirty="0"/>
              <a:t>NCI Presentations and Publications – 2016-2017</a:t>
            </a:r>
          </a:p>
        </p:txBody>
      </p:sp>
      <p:pic>
        <p:nvPicPr>
          <p:cNvPr id="4" name="Picture 3">
            <a:extLst>
              <a:ext uri="{FF2B5EF4-FFF2-40B4-BE49-F238E27FC236}">
                <a16:creationId xmlns:a16="http://schemas.microsoft.com/office/drawing/2014/main" id="{8AA4BCC7-BE3F-41E0-816A-B1F903BAC03E}"/>
              </a:ext>
            </a:extLst>
          </p:cNvPr>
          <p:cNvPicPr>
            <a:picLocks noChangeAspect="1"/>
          </p:cNvPicPr>
          <p:nvPr/>
        </p:nvPicPr>
        <p:blipFill>
          <a:blip r:embed="rId2"/>
          <a:stretch>
            <a:fillRect/>
          </a:stretch>
        </p:blipFill>
        <p:spPr>
          <a:xfrm rot="5400000">
            <a:off x="5272405" y="681213"/>
            <a:ext cx="3628469" cy="2723243"/>
          </a:xfrm>
          <a:prstGeom prst="rect">
            <a:avLst/>
          </a:prstGeom>
        </p:spPr>
      </p:pic>
    </p:spTree>
    <p:extLst>
      <p:ext uri="{BB962C8B-B14F-4D97-AF65-F5344CB8AC3E}">
        <p14:creationId xmlns:p14="http://schemas.microsoft.com/office/powerpoint/2010/main" val="38887371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103B0-9C9E-4B26-81AC-39EB6BA47FE8}"/>
              </a:ext>
            </a:extLst>
          </p:cNvPr>
          <p:cNvSpPr>
            <a:spLocks noGrp="1"/>
          </p:cNvSpPr>
          <p:nvPr>
            <p:ph type="title"/>
          </p:nvPr>
        </p:nvSpPr>
        <p:spPr/>
        <p:txBody>
          <a:bodyPr/>
          <a:lstStyle/>
          <a:p>
            <a:r>
              <a:rPr lang="en-US" dirty="0"/>
              <a:t>NCI Presentations – 2016 - 2017</a:t>
            </a:r>
          </a:p>
        </p:txBody>
      </p:sp>
      <p:sp>
        <p:nvSpPr>
          <p:cNvPr id="3" name="Content Placeholder 2">
            <a:extLst>
              <a:ext uri="{FF2B5EF4-FFF2-40B4-BE49-F238E27FC236}">
                <a16:creationId xmlns:a16="http://schemas.microsoft.com/office/drawing/2014/main" id="{DD94477B-A34B-42B8-A97A-C6A3565A54E6}"/>
              </a:ext>
            </a:extLst>
          </p:cNvPr>
          <p:cNvSpPr>
            <a:spLocks noGrp="1"/>
          </p:cNvSpPr>
          <p:nvPr>
            <p:ph idx="1"/>
          </p:nvPr>
        </p:nvSpPr>
        <p:spPr/>
        <p:txBody>
          <a:bodyPr>
            <a:normAutofit fontScale="25000" lnSpcReduction="20000"/>
          </a:bodyPr>
          <a:lstStyle/>
          <a:p>
            <a:r>
              <a:rPr lang="en-US" sz="9600" i="1" dirty="0"/>
              <a:t>Methods for Assessing the Prevalence of Clinical Health Conditions Within the Population of Individuals with I/DD Using State DD Services: The National Core Indicators Adult Consumer Survey</a:t>
            </a:r>
            <a:r>
              <a:rPr lang="en-US" sz="9600" dirty="0"/>
              <a:t>, Academy Health, June 2016</a:t>
            </a:r>
          </a:p>
          <a:p>
            <a:r>
              <a:rPr lang="en-US" sz="9600" i="1" dirty="0"/>
              <a:t>The Prevalence of Health and Related Conditions Among Individuals with Intellectual and Developmental Disabilities: Results from the National Core Indicators</a:t>
            </a:r>
            <a:r>
              <a:rPr lang="en-US" sz="9600" dirty="0"/>
              <a:t>, Southwest Disability Conference, October  2016, Albuquerque, New Mexico</a:t>
            </a:r>
          </a:p>
          <a:p>
            <a:r>
              <a:rPr lang="en-US" sz="9600" i="1" dirty="0"/>
              <a:t>Methods for Assessing the Prevalence of Chronic Health Conditions within the population of Individuals with IDD using State Developmental Disability Agency Services</a:t>
            </a:r>
            <a:r>
              <a:rPr lang="en-US" sz="9600" dirty="0"/>
              <a:t>: The National Core Indicators™ Adult Consumer Survey, APHA Annual Meeting, October 2016</a:t>
            </a:r>
          </a:p>
          <a:p>
            <a:endParaRPr lang="en-US" dirty="0"/>
          </a:p>
        </p:txBody>
      </p:sp>
      <p:sp>
        <p:nvSpPr>
          <p:cNvPr id="4" name="Footer Placeholder 3">
            <a:extLst>
              <a:ext uri="{FF2B5EF4-FFF2-40B4-BE49-F238E27FC236}">
                <a16:creationId xmlns:a16="http://schemas.microsoft.com/office/drawing/2014/main" id="{82FFA51C-DE9F-4016-B4C7-B6FA4DE1D163}"/>
              </a:ext>
            </a:extLst>
          </p:cNvPr>
          <p:cNvSpPr>
            <a:spLocks noGrp="1"/>
          </p:cNvSpPr>
          <p:nvPr>
            <p:ph type="ftr" sz="quarter" idx="3"/>
          </p:nvPr>
        </p:nvSpPr>
        <p:spPr/>
        <p:txBody>
          <a:bodyPr/>
          <a:lstStyle/>
          <a:p>
            <a:r>
              <a:rPr lang="en-US" dirty="0"/>
              <a:t>National Core Indicators (NCI) </a:t>
            </a:r>
          </a:p>
        </p:txBody>
      </p:sp>
    </p:spTree>
    <p:extLst>
      <p:ext uri="{BB962C8B-B14F-4D97-AF65-F5344CB8AC3E}">
        <p14:creationId xmlns:p14="http://schemas.microsoft.com/office/powerpoint/2010/main" val="34779002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2AC2B6-6785-45C8-8390-E4B33D19F78D}"/>
              </a:ext>
            </a:extLst>
          </p:cNvPr>
          <p:cNvSpPr>
            <a:spLocks noGrp="1"/>
          </p:cNvSpPr>
          <p:nvPr>
            <p:ph type="title"/>
          </p:nvPr>
        </p:nvSpPr>
        <p:spPr/>
        <p:txBody>
          <a:bodyPr/>
          <a:lstStyle/>
          <a:p>
            <a:r>
              <a:rPr lang="en-US" dirty="0"/>
              <a:t>Presentations 2016-2017</a:t>
            </a:r>
          </a:p>
        </p:txBody>
      </p:sp>
      <p:sp>
        <p:nvSpPr>
          <p:cNvPr id="3" name="Content Placeholder 2">
            <a:extLst>
              <a:ext uri="{FF2B5EF4-FFF2-40B4-BE49-F238E27FC236}">
                <a16:creationId xmlns:a16="http://schemas.microsoft.com/office/drawing/2014/main" id="{9A14FB28-8F3A-4936-B1C1-9B8709A14199}"/>
              </a:ext>
            </a:extLst>
          </p:cNvPr>
          <p:cNvSpPr>
            <a:spLocks noGrp="1"/>
          </p:cNvSpPr>
          <p:nvPr>
            <p:ph idx="1"/>
          </p:nvPr>
        </p:nvSpPr>
        <p:spPr/>
        <p:txBody>
          <a:bodyPr>
            <a:normAutofit fontScale="25000" lnSpcReduction="20000"/>
          </a:bodyPr>
          <a:lstStyle/>
          <a:p>
            <a:r>
              <a:rPr lang="en-US" sz="9600" i="1" dirty="0"/>
              <a:t>Aging Adults in the NCI Adult Consumer Survey Sample</a:t>
            </a:r>
            <a:r>
              <a:rPr lang="en-US" sz="9600" dirty="0"/>
              <a:t>, NASDDDS Meeting, November, 2016</a:t>
            </a:r>
          </a:p>
          <a:p>
            <a:r>
              <a:rPr lang="en-US" sz="9600" i="1" dirty="0"/>
              <a:t>National Core Indicators Staff Stability Survey: Working Together To Improve The Quality And Stability Of The DSP Workforce</a:t>
            </a:r>
            <a:r>
              <a:rPr lang="en-US" sz="9600" dirty="0"/>
              <a:t>,  AUCD December 2016</a:t>
            </a:r>
          </a:p>
          <a:p>
            <a:r>
              <a:rPr lang="en-US" sz="9600" i="1" dirty="0"/>
              <a:t>Celebrating Our Victories and Preparing Ourselves for the future</a:t>
            </a:r>
            <a:r>
              <a:rPr lang="en-US" sz="9600" dirty="0"/>
              <a:t>, LEND program convocation, May  2017</a:t>
            </a:r>
          </a:p>
          <a:p>
            <a:r>
              <a:rPr lang="en-US" sz="9600" i="1" dirty="0"/>
              <a:t>The National Core Indicators 2015 Staff Stability Survey Report</a:t>
            </a:r>
            <a:r>
              <a:rPr lang="en-US" sz="9600" dirty="0"/>
              <a:t>, NASDDDS, Minneapolis, June 2017</a:t>
            </a:r>
          </a:p>
          <a:p>
            <a:r>
              <a:rPr lang="en-US" sz="9600" i="1" dirty="0"/>
              <a:t>Employment and People Who Receive Behavior Supports</a:t>
            </a:r>
            <a:r>
              <a:rPr lang="en-US" sz="9600" dirty="0"/>
              <a:t>, NASDDDS Mid-Year Meeting, Minneapolis, Minnesota, June 2017</a:t>
            </a:r>
          </a:p>
          <a:p>
            <a:endParaRPr lang="en-US" sz="9600" dirty="0"/>
          </a:p>
          <a:p>
            <a:pPr marL="0" indent="0">
              <a:buNone/>
            </a:pPr>
            <a:endParaRPr lang="en-US" sz="9600" dirty="0"/>
          </a:p>
          <a:p>
            <a:endParaRPr lang="en-US" dirty="0"/>
          </a:p>
        </p:txBody>
      </p:sp>
      <p:sp>
        <p:nvSpPr>
          <p:cNvPr id="4" name="Footer Placeholder 3">
            <a:extLst>
              <a:ext uri="{FF2B5EF4-FFF2-40B4-BE49-F238E27FC236}">
                <a16:creationId xmlns:a16="http://schemas.microsoft.com/office/drawing/2014/main" id="{5BDE634B-79F6-4B73-AD4C-497F60D26A0A}"/>
              </a:ext>
            </a:extLst>
          </p:cNvPr>
          <p:cNvSpPr>
            <a:spLocks noGrp="1"/>
          </p:cNvSpPr>
          <p:nvPr>
            <p:ph type="ftr" sz="quarter" idx="3"/>
          </p:nvPr>
        </p:nvSpPr>
        <p:spPr/>
        <p:txBody>
          <a:bodyPr/>
          <a:lstStyle/>
          <a:p>
            <a:r>
              <a:rPr lang="en-US"/>
              <a:t>National Core Indicators (NCI) </a:t>
            </a:r>
            <a:endParaRPr lang="en-US" dirty="0"/>
          </a:p>
        </p:txBody>
      </p:sp>
    </p:spTree>
    <p:extLst>
      <p:ext uri="{BB962C8B-B14F-4D97-AF65-F5344CB8AC3E}">
        <p14:creationId xmlns:p14="http://schemas.microsoft.com/office/powerpoint/2010/main" val="29209482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225CC-9E85-490E-A9F4-2E6DB95A231F}"/>
              </a:ext>
            </a:extLst>
          </p:cNvPr>
          <p:cNvSpPr>
            <a:spLocks noGrp="1"/>
          </p:cNvSpPr>
          <p:nvPr>
            <p:ph type="title"/>
          </p:nvPr>
        </p:nvSpPr>
        <p:spPr/>
        <p:txBody>
          <a:bodyPr/>
          <a:lstStyle/>
          <a:p>
            <a:r>
              <a:rPr lang="en-US" dirty="0"/>
              <a:t>Presentations, 2016-2017</a:t>
            </a:r>
          </a:p>
        </p:txBody>
      </p:sp>
      <p:sp>
        <p:nvSpPr>
          <p:cNvPr id="3" name="Content Placeholder 2">
            <a:extLst>
              <a:ext uri="{FF2B5EF4-FFF2-40B4-BE49-F238E27FC236}">
                <a16:creationId xmlns:a16="http://schemas.microsoft.com/office/drawing/2014/main" id="{41C066A8-FDFB-414B-AFE7-0D16F4FD36EC}"/>
              </a:ext>
            </a:extLst>
          </p:cNvPr>
          <p:cNvSpPr>
            <a:spLocks noGrp="1"/>
          </p:cNvSpPr>
          <p:nvPr>
            <p:ph idx="1"/>
          </p:nvPr>
        </p:nvSpPr>
        <p:spPr/>
        <p:txBody>
          <a:bodyPr>
            <a:normAutofit fontScale="77500" lnSpcReduction="20000"/>
          </a:bodyPr>
          <a:lstStyle/>
          <a:p>
            <a:r>
              <a:rPr lang="en-US" sz="3200" dirty="0"/>
              <a:t>Using Data from National Core Indicators™ to Inform Three ID/DD Policy Areas:  Supports for People with Autism, Importance of Friendships, and Staff Stability, HCBS, August 2016</a:t>
            </a:r>
          </a:p>
          <a:p>
            <a:pPr eaLnBrk="0" fontAlgn="base" hangingPunct="0"/>
            <a:r>
              <a:rPr lang="en-US" sz="3200" i="1" dirty="0"/>
              <a:t>What do NCI Data Demonstrate About Adults Receiving State Developmental Disabilities Services Who Display Self Injurious Behavior</a:t>
            </a:r>
            <a:r>
              <a:rPr lang="en-US" sz="3200" dirty="0"/>
              <a:t>? The National Core Indicators Adult Consumer Survey, AAIDD, Hartford, CT, June 2017 (poster)</a:t>
            </a:r>
          </a:p>
          <a:p>
            <a:r>
              <a:rPr lang="en-US" sz="3200" dirty="0"/>
              <a:t> </a:t>
            </a:r>
            <a:r>
              <a:rPr lang="en-US" sz="3200" i="1" dirty="0"/>
              <a:t>The National Core Indicators 2015 Staff Stability Survey Report</a:t>
            </a:r>
            <a:r>
              <a:rPr lang="en-US" sz="3200" dirty="0"/>
              <a:t>—AAIDD, Hartford Connecticut, June </a:t>
            </a:r>
          </a:p>
          <a:p>
            <a:r>
              <a:rPr lang="en-US" sz="3200" i="1" dirty="0"/>
              <a:t>What Do NCI Data Show About Adults Who Need Support for Self-Injurious Behavior</a:t>
            </a:r>
            <a:r>
              <a:rPr lang="en-US" sz="3200" dirty="0"/>
              <a:t>? Webinar, July 2017</a:t>
            </a:r>
          </a:p>
          <a:p>
            <a:pPr marL="0" indent="0">
              <a:buNone/>
            </a:pPr>
            <a:endParaRPr lang="en-US" sz="2000" dirty="0"/>
          </a:p>
          <a:p>
            <a:pPr eaLnBrk="0" fontAlgn="base" hangingPunct="0"/>
            <a:endParaRPr lang="en-US" sz="3200" dirty="0"/>
          </a:p>
          <a:p>
            <a:pPr eaLnBrk="0" fontAlgn="base" hangingPunct="0"/>
            <a:endParaRPr lang="en-US" sz="3200" dirty="0"/>
          </a:p>
          <a:p>
            <a:pPr eaLnBrk="0" fontAlgn="base" hangingPunct="0"/>
            <a:endParaRPr lang="en-US" sz="3200" dirty="0"/>
          </a:p>
          <a:p>
            <a:endParaRPr lang="en-US" dirty="0"/>
          </a:p>
        </p:txBody>
      </p:sp>
      <p:sp>
        <p:nvSpPr>
          <p:cNvPr id="4" name="Footer Placeholder 3">
            <a:extLst>
              <a:ext uri="{FF2B5EF4-FFF2-40B4-BE49-F238E27FC236}">
                <a16:creationId xmlns:a16="http://schemas.microsoft.com/office/drawing/2014/main" id="{6BE24AC1-3497-4348-B5FE-11780DCD0ADE}"/>
              </a:ext>
            </a:extLst>
          </p:cNvPr>
          <p:cNvSpPr>
            <a:spLocks noGrp="1"/>
          </p:cNvSpPr>
          <p:nvPr>
            <p:ph type="ftr" sz="quarter" idx="3"/>
          </p:nvPr>
        </p:nvSpPr>
        <p:spPr/>
        <p:txBody>
          <a:bodyPr/>
          <a:lstStyle/>
          <a:p>
            <a:r>
              <a:rPr lang="en-US"/>
              <a:t>National Core Indicators (NCI) </a:t>
            </a:r>
            <a:endParaRPr lang="en-US" dirty="0"/>
          </a:p>
        </p:txBody>
      </p:sp>
    </p:spTree>
    <p:extLst>
      <p:ext uri="{BB962C8B-B14F-4D97-AF65-F5344CB8AC3E}">
        <p14:creationId xmlns:p14="http://schemas.microsoft.com/office/powerpoint/2010/main" val="7830450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6B1E9BF-98D5-4299-A327-DA1E4B852B90}"/>
              </a:ext>
            </a:extLst>
          </p:cNvPr>
          <p:cNvSpPr>
            <a:spLocks noGrp="1"/>
          </p:cNvSpPr>
          <p:nvPr>
            <p:ph type="title"/>
          </p:nvPr>
        </p:nvSpPr>
        <p:spPr/>
        <p:txBody>
          <a:bodyPr/>
          <a:lstStyle/>
          <a:p>
            <a:r>
              <a:rPr lang="en-US" dirty="0"/>
              <a:t>Recent Data Briefs</a:t>
            </a:r>
          </a:p>
        </p:txBody>
      </p:sp>
      <p:sp>
        <p:nvSpPr>
          <p:cNvPr id="4" name="Content Placeholder 3">
            <a:extLst>
              <a:ext uri="{FF2B5EF4-FFF2-40B4-BE49-F238E27FC236}">
                <a16:creationId xmlns:a16="http://schemas.microsoft.com/office/drawing/2014/main" id="{147CC532-7F73-413A-BCD7-44596B40963B}"/>
              </a:ext>
            </a:extLst>
          </p:cNvPr>
          <p:cNvSpPr>
            <a:spLocks noGrp="1"/>
          </p:cNvSpPr>
          <p:nvPr>
            <p:ph idx="1"/>
          </p:nvPr>
        </p:nvSpPr>
        <p:spPr>
          <a:xfrm>
            <a:off x="368710" y="1417638"/>
            <a:ext cx="8229600" cy="4417977"/>
          </a:xfrm>
        </p:spPr>
        <p:txBody>
          <a:bodyPr>
            <a:normAutofit fontScale="55000" lnSpcReduction="20000"/>
          </a:bodyPr>
          <a:lstStyle/>
          <a:p>
            <a:r>
              <a:rPr lang="en-US" sz="4400" dirty="0"/>
              <a:t>What Do NCI Data Show About Respondents Who Need Support for Self-Injurious Behavior? (Bradley, Hiersteiner and Rotholz – May 2017)</a:t>
            </a:r>
          </a:p>
          <a:p>
            <a:r>
              <a:rPr lang="en-US" sz="4400" dirty="0"/>
              <a:t>What Do NCI Data Show About Friendship and Life Outcomes for Adults With Intellectual and Developmental Disabilities? (Giordano, Hiersteiner, and Pell, September 2016)</a:t>
            </a:r>
          </a:p>
          <a:p>
            <a:r>
              <a:rPr lang="en-US" sz="4400" dirty="0"/>
              <a:t>Working in the Community: The Status and Outcomes of</a:t>
            </a:r>
            <a:br>
              <a:rPr lang="en-US" sz="4400" dirty="0"/>
            </a:br>
            <a:r>
              <a:rPr lang="en-US" sz="4400" dirty="0"/>
              <a:t>People with Intellectual and Developmental Disabilities in</a:t>
            </a:r>
            <a:br>
              <a:rPr lang="en-US" sz="4400" dirty="0"/>
            </a:br>
            <a:r>
              <a:rPr lang="en-US" sz="4400" dirty="0"/>
              <a:t>Integrated Employment (Hiersteiner, Butterworth,  Bershadsky, and Bonardi, </a:t>
            </a:r>
            <a:br>
              <a:rPr lang="en-US" sz="4400" dirty="0"/>
            </a:br>
            <a:r>
              <a:rPr lang="en-US" sz="4400" dirty="0"/>
              <a:t>May 2016)</a:t>
            </a:r>
          </a:p>
          <a:p>
            <a:endParaRPr lang="en-US" dirty="0"/>
          </a:p>
        </p:txBody>
      </p:sp>
      <p:sp>
        <p:nvSpPr>
          <p:cNvPr id="2" name="Footer Placeholder 1">
            <a:extLst>
              <a:ext uri="{FF2B5EF4-FFF2-40B4-BE49-F238E27FC236}">
                <a16:creationId xmlns:a16="http://schemas.microsoft.com/office/drawing/2014/main" id="{D59BCFB8-2B2F-4B9A-923D-8DB6A2E20184}"/>
              </a:ext>
            </a:extLst>
          </p:cNvPr>
          <p:cNvSpPr>
            <a:spLocks noGrp="1"/>
          </p:cNvSpPr>
          <p:nvPr>
            <p:ph type="ftr" sz="quarter" idx="3"/>
          </p:nvPr>
        </p:nvSpPr>
        <p:spPr/>
        <p:txBody>
          <a:bodyPr/>
          <a:lstStyle/>
          <a:p>
            <a:r>
              <a:rPr lang="en-US"/>
              <a:t>National Core Indicators (NCI) </a:t>
            </a:r>
            <a:endParaRPr lang="en-US" dirty="0"/>
          </a:p>
        </p:txBody>
      </p:sp>
      <p:pic>
        <p:nvPicPr>
          <p:cNvPr id="2050" name="Picture 2" descr="Image result for data">
            <a:extLst>
              <a:ext uri="{FF2B5EF4-FFF2-40B4-BE49-F238E27FC236}">
                <a16:creationId xmlns:a16="http://schemas.microsoft.com/office/drawing/2014/main" id="{D5886048-33DF-4D01-A233-4B06EDA24A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2801" y="4601497"/>
            <a:ext cx="2703191" cy="16090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49407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1935B-0CBE-4029-8DB0-CDB33B2CAB1F}"/>
              </a:ext>
            </a:extLst>
          </p:cNvPr>
          <p:cNvSpPr>
            <a:spLocks noGrp="1"/>
          </p:cNvSpPr>
          <p:nvPr>
            <p:ph type="title"/>
          </p:nvPr>
        </p:nvSpPr>
        <p:spPr/>
        <p:txBody>
          <a:bodyPr/>
          <a:lstStyle/>
          <a:p>
            <a:r>
              <a:rPr lang="en-US" dirty="0"/>
              <a:t>Publications</a:t>
            </a:r>
          </a:p>
        </p:txBody>
      </p:sp>
      <p:sp>
        <p:nvSpPr>
          <p:cNvPr id="3" name="Content Placeholder 2">
            <a:extLst>
              <a:ext uri="{FF2B5EF4-FFF2-40B4-BE49-F238E27FC236}">
                <a16:creationId xmlns:a16="http://schemas.microsoft.com/office/drawing/2014/main" id="{B9B3EEB1-44FA-4A9F-81F9-B53BB94639C5}"/>
              </a:ext>
            </a:extLst>
          </p:cNvPr>
          <p:cNvSpPr>
            <a:spLocks noGrp="1"/>
          </p:cNvSpPr>
          <p:nvPr>
            <p:ph idx="1"/>
          </p:nvPr>
        </p:nvSpPr>
        <p:spPr/>
        <p:txBody>
          <a:bodyPr>
            <a:normAutofit fontScale="85000" lnSpcReduction="20000"/>
          </a:bodyPr>
          <a:lstStyle/>
          <a:p>
            <a:r>
              <a:rPr lang="en-US" dirty="0"/>
              <a:t>Hiersteiner, D., Bradley, V., </a:t>
            </a:r>
            <a:r>
              <a:rPr lang="en-US" dirty="0" err="1"/>
              <a:t>Ne'eman</a:t>
            </a:r>
            <a:r>
              <a:rPr lang="en-US" dirty="0"/>
              <a:t>, A., Bershadsky, J. &amp; Bonardi, A. (2017) Putting the research in context: The life experience and outcomes of adults on the autism spectrum. </a:t>
            </a:r>
            <a:r>
              <a:rPr lang="en-US" i="1" dirty="0"/>
              <a:t>Inclusion </a:t>
            </a:r>
            <a:r>
              <a:rPr lang="en-US" dirty="0"/>
              <a:t>5(1) 45-59 http://www.aaiddjournals.org/doi/abs/10.1352/2326-6988-5.1.45 </a:t>
            </a:r>
          </a:p>
          <a:p>
            <a:r>
              <a:rPr lang="en-US" dirty="0"/>
              <a:t>Bradley, V., Hiersteiner, D., Rotholz, D., Maloney, J., Bonardi, A., Li, H. and Bershadsky, J. (2017) </a:t>
            </a:r>
            <a:r>
              <a:rPr lang="en-GB" dirty="0"/>
              <a:t>Personal Characteristics and Outcomes of Individuals with Developmental Disabilities Who Need Support for Self-Injurious Behaviour </a:t>
            </a:r>
            <a:r>
              <a:rPr lang="en-US" dirty="0"/>
              <a:t>submitted to the </a:t>
            </a:r>
            <a:r>
              <a:rPr lang="en-US" i="1" dirty="0"/>
              <a:t>Journal of Intellectual Disability Research, </a:t>
            </a:r>
            <a:r>
              <a:rPr lang="en-US" dirty="0"/>
              <a:t>July 2017</a:t>
            </a:r>
          </a:p>
          <a:p>
            <a:endParaRPr lang="en-US" dirty="0"/>
          </a:p>
          <a:p>
            <a:endParaRPr lang="en-US" dirty="0"/>
          </a:p>
          <a:p>
            <a:endParaRPr lang="en-US" dirty="0"/>
          </a:p>
        </p:txBody>
      </p:sp>
      <p:sp>
        <p:nvSpPr>
          <p:cNvPr id="4" name="Footer Placeholder 3">
            <a:extLst>
              <a:ext uri="{FF2B5EF4-FFF2-40B4-BE49-F238E27FC236}">
                <a16:creationId xmlns:a16="http://schemas.microsoft.com/office/drawing/2014/main" id="{F7570D59-2455-4034-B494-07C057078F46}"/>
              </a:ext>
            </a:extLst>
          </p:cNvPr>
          <p:cNvSpPr>
            <a:spLocks noGrp="1"/>
          </p:cNvSpPr>
          <p:nvPr>
            <p:ph type="ftr" sz="quarter" idx="3"/>
          </p:nvPr>
        </p:nvSpPr>
        <p:spPr/>
        <p:txBody>
          <a:bodyPr/>
          <a:lstStyle/>
          <a:p>
            <a:r>
              <a:rPr lang="en-US"/>
              <a:t>National Core Indicators (NCI) </a:t>
            </a:r>
            <a:endParaRPr lang="en-US" dirty="0"/>
          </a:p>
        </p:txBody>
      </p:sp>
    </p:spTree>
    <p:extLst>
      <p:ext uri="{BB962C8B-B14F-4D97-AF65-F5344CB8AC3E}">
        <p14:creationId xmlns:p14="http://schemas.microsoft.com/office/powerpoint/2010/main" val="26189507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BCAAA3-F856-4F58-AFF0-143C369DB188}"/>
              </a:ext>
            </a:extLst>
          </p:cNvPr>
          <p:cNvSpPr>
            <a:spLocks noGrp="1"/>
          </p:cNvSpPr>
          <p:nvPr>
            <p:ph type="title"/>
          </p:nvPr>
        </p:nvSpPr>
        <p:spPr/>
        <p:txBody>
          <a:bodyPr/>
          <a:lstStyle/>
          <a:p>
            <a:r>
              <a:rPr lang="en-US" dirty="0"/>
              <a:t>Get Access to Material</a:t>
            </a:r>
          </a:p>
        </p:txBody>
      </p:sp>
      <p:sp>
        <p:nvSpPr>
          <p:cNvPr id="3" name="Content Placeholder 2">
            <a:extLst>
              <a:ext uri="{FF2B5EF4-FFF2-40B4-BE49-F238E27FC236}">
                <a16:creationId xmlns:a16="http://schemas.microsoft.com/office/drawing/2014/main" id="{ABE58B70-8F53-4544-A006-C19B920D4FF0}"/>
              </a:ext>
            </a:extLst>
          </p:cNvPr>
          <p:cNvSpPr>
            <a:spLocks noGrp="1"/>
          </p:cNvSpPr>
          <p:nvPr>
            <p:ph idx="1"/>
          </p:nvPr>
        </p:nvSpPr>
        <p:spPr/>
        <p:txBody>
          <a:bodyPr/>
          <a:lstStyle/>
          <a:p>
            <a:r>
              <a:rPr lang="en-US" dirty="0">
                <a:hlinkClick r:id="rId2"/>
              </a:rPr>
              <a:t>www.nationalcoreindicators.org/Resource</a:t>
            </a:r>
            <a:endParaRPr lang="en-US" dirty="0"/>
          </a:p>
          <a:p>
            <a:r>
              <a:rPr lang="en-US" dirty="0">
                <a:hlinkClick r:id="rId3"/>
              </a:rPr>
              <a:t>vbradley@hsri.org</a:t>
            </a:r>
            <a:endParaRPr lang="en-US" dirty="0"/>
          </a:p>
          <a:p>
            <a:r>
              <a:rPr lang="en-US" dirty="0">
                <a:hlinkClick r:id="rId4"/>
              </a:rPr>
              <a:t>dhiersteiner@hsri.org</a:t>
            </a:r>
            <a:endParaRPr lang="en-US" dirty="0"/>
          </a:p>
          <a:p>
            <a:pPr marL="0" indent="0">
              <a:buNone/>
            </a:pPr>
            <a:endParaRPr lang="en-US" dirty="0"/>
          </a:p>
        </p:txBody>
      </p:sp>
      <p:sp>
        <p:nvSpPr>
          <p:cNvPr id="4" name="Footer Placeholder 3">
            <a:extLst>
              <a:ext uri="{FF2B5EF4-FFF2-40B4-BE49-F238E27FC236}">
                <a16:creationId xmlns:a16="http://schemas.microsoft.com/office/drawing/2014/main" id="{5B1D78D4-2305-4AD7-875E-E074EB959789}"/>
              </a:ext>
            </a:extLst>
          </p:cNvPr>
          <p:cNvSpPr>
            <a:spLocks noGrp="1"/>
          </p:cNvSpPr>
          <p:nvPr>
            <p:ph type="ftr" sz="quarter" idx="3"/>
          </p:nvPr>
        </p:nvSpPr>
        <p:spPr/>
        <p:txBody>
          <a:bodyPr/>
          <a:lstStyle/>
          <a:p>
            <a:r>
              <a:rPr lang="en-US"/>
              <a:t>National Core Indicators (NCI) </a:t>
            </a:r>
            <a:endParaRPr lang="en-US" dirty="0"/>
          </a:p>
        </p:txBody>
      </p:sp>
    </p:spTree>
    <p:extLst>
      <p:ext uri="{BB962C8B-B14F-4D97-AF65-F5344CB8AC3E}">
        <p14:creationId xmlns:p14="http://schemas.microsoft.com/office/powerpoint/2010/main" val="9069191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Agenda</a:t>
            </a:r>
          </a:p>
        </p:txBody>
      </p:sp>
      <p:sp>
        <p:nvSpPr>
          <p:cNvPr id="3" name="Content Placeholder 2"/>
          <p:cNvSpPr>
            <a:spLocks noGrp="1"/>
          </p:cNvSpPr>
          <p:nvPr>
            <p:ph idx="1"/>
          </p:nvPr>
        </p:nvSpPr>
        <p:spPr/>
        <p:txBody>
          <a:bodyPr/>
          <a:lstStyle/>
          <a:p>
            <a:endParaRPr lang="en-US"/>
          </a:p>
          <a:p>
            <a:r>
              <a:rPr lang="en-US"/>
              <a:t>New team members</a:t>
            </a:r>
          </a:p>
          <a:p>
            <a:r>
              <a:rPr lang="en-US"/>
              <a:t>Highlights from 2015-2016 NCI reports</a:t>
            </a:r>
          </a:p>
          <a:p>
            <a:r>
              <a:rPr lang="en-US"/>
              <a:t>ODESA update</a:t>
            </a:r>
          </a:p>
          <a:p>
            <a:r>
              <a:rPr lang="en-US"/>
              <a:t>2016-2017 Events and presentations</a:t>
            </a:r>
          </a:p>
          <a:p>
            <a:r>
              <a:rPr lang="en-US"/>
              <a:t>NCI-AD</a:t>
            </a:r>
          </a:p>
          <a:p>
            <a:r>
              <a:rPr lang="en-US"/>
              <a:t>Staff Stability</a:t>
            </a:r>
          </a:p>
          <a:p>
            <a:endParaRPr lang="en-US"/>
          </a:p>
        </p:txBody>
      </p:sp>
      <p:sp>
        <p:nvSpPr>
          <p:cNvPr id="4" name="Footer Placeholder 3"/>
          <p:cNvSpPr>
            <a:spLocks noGrp="1"/>
          </p:cNvSpPr>
          <p:nvPr>
            <p:ph type="ftr" sz="quarter" idx="3"/>
          </p:nvPr>
        </p:nvSpPr>
        <p:spPr/>
        <p:txBody>
          <a:bodyPr/>
          <a:lstStyle/>
          <a:p>
            <a:r>
              <a:rPr lang="en-US"/>
              <a:t>National Core Indicators (NCI) </a:t>
            </a:r>
          </a:p>
        </p:txBody>
      </p:sp>
      <p:pic>
        <p:nvPicPr>
          <p:cNvPr id="5" name="Picture 4"/>
          <p:cNvPicPr>
            <a:picLocks noChangeAspect="1"/>
          </p:cNvPicPr>
          <p:nvPr/>
        </p:nvPicPr>
        <p:blipFill>
          <a:blip r:embed="rId3"/>
          <a:stretch>
            <a:fillRect/>
          </a:stretch>
        </p:blipFill>
        <p:spPr>
          <a:xfrm>
            <a:off x="7390254" y="4808483"/>
            <a:ext cx="1423169" cy="1209694"/>
          </a:xfrm>
          <a:prstGeom prst="rect">
            <a:avLst/>
          </a:prstGeom>
        </p:spPr>
      </p:pic>
    </p:spTree>
    <p:extLst>
      <p:ext uri="{BB962C8B-B14F-4D97-AF65-F5344CB8AC3E}">
        <p14:creationId xmlns:p14="http://schemas.microsoft.com/office/powerpoint/2010/main" val="13934325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l"/>
            <a:r>
              <a:rPr lang="en-US"/>
              <a:t>Update on NCI for Aging and Disability (NCI-AD)</a:t>
            </a:r>
          </a:p>
        </p:txBody>
      </p:sp>
      <p:sp>
        <p:nvSpPr>
          <p:cNvPr id="4" name="Footer Placeholder 3"/>
          <p:cNvSpPr>
            <a:spLocks noGrp="1"/>
          </p:cNvSpPr>
          <p:nvPr>
            <p:ph type="ftr" sz="quarter" idx="4294967295"/>
          </p:nvPr>
        </p:nvSpPr>
        <p:spPr>
          <a:xfrm>
            <a:off x="0" y="6392863"/>
            <a:ext cx="6765925" cy="365125"/>
          </a:xfrm>
          <a:prstGeom prst="rect">
            <a:avLst/>
          </a:prstGeom>
        </p:spPr>
        <p:txBody>
          <a:bodyPr/>
          <a:lstStyle/>
          <a:p>
            <a:r>
              <a:rPr lang="en-US"/>
              <a:t>National Core Indicators (NCI) </a:t>
            </a:r>
          </a:p>
        </p:txBody>
      </p:sp>
    </p:spTree>
    <p:extLst>
      <p:ext uri="{BB962C8B-B14F-4D97-AF65-F5344CB8AC3E}">
        <p14:creationId xmlns:p14="http://schemas.microsoft.com/office/powerpoint/2010/main" val="30895836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l"/>
            <a:r>
              <a:rPr lang="en-US"/>
              <a:t>NCI Staff Stability Survey </a:t>
            </a:r>
          </a:p>
        </p:txBody>
      </p:sp>
      <p:sp>
        <p:nvSpPr>
          <p:cNvPr id="4" name="Footer Placeholder 3"/>
          <p:cNvSpPr>
            <a:spLocks noGrp="1"/>
          </p:cNvSpPr>
          <p:nvPr>
            <p:ph type="ftr" sz="quarter" idx="4294967295"/>
          </p:nvPr>
        </p:nvSpPr>
        <p:spPr>
          <a:xfrm>
            <a:off x="0" y="6392863"/>
            <a:ext cx="6765925" cy="365125"/>
          </a:xfrm>
          <a:prstGeom prst="rect">
            <a:avLst/>
          </a:prstGeom>
        </p:spPr>
        <p:txBody>
          <a:bodyPr/>
          <a:lstStyle/>
          <a:p>
            <a:r>
              <a:rPr lang="en-US"/>
              <a:t>National Core Indicators (NCI) </a:t>
            </a:r>
          </a:p>
        </p:txBody>
      </p:sp>
    </p:spTree>
    <p:extLst>
      <p:ext uri="{BB962C8B-B14F-4D97-AF65-F5344CB8AC3E}">
        <p14:creationId xmlns:p14="http://schemas.microsoft.com/office/powerpoint/2010/main" val="29672266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26658" y="1859280"/>
            <a:ext cx="5763342" cy="3044951"/>
          </a:xfrm>
        </p:spPr>
        <p:txBody>
          <a:bodyPr>
            <a:noAutofit/>
          </a:bodyPr>
          <a:lstStyle/>
          <a:p>
            <a:r>
              <a:rPr lang="en-US" sz="3600" dirty="0"/>
              <a:t>The National Core Indicators </a:t>
            </a:r>
            <a:br>
              <a:rPr lang="en-US" sz="3600" dirty="0"/>
            </a:br>
            <a:r>
              <a:rPr lang="en-US" sz="3100" dirty="0"/>
              <a:t>Staff Stability Survey</a:t>
            </a:r>
            <a:br>
              <a:rPr lang="en-US" sz="3600" dirty="0"/>
            </a:br>
            <a:br>
              <a:rPr lang="en-US" sz="3600" dirty="0"/>
            </a:br>
            <a:r>
              <a:rPr lang="en-US" sz="2400" dirty="0">
                <a:solidFill>
                  <a:schemeClr val="tx1"/>
                </a:solidFill>
              </a:rPr>
              <a:t>Dorothy Hiersteiner</a:t>
            </a:r>
            <a:br>
              <a:rPr lang="en-US" sz="2400" dirty="0">
                <a:solidFill>
                  <a:schemeClr val="tx1"/>
                </a:solidFill>
              </a:rPr>
            </a:br>
            <a:r>
              <a:rPr lang="en-US" sz="2400" dirty="0">
                <a:solidFill>
                  <a:schemeClr val="tx1"/>
                </a:solidFill>
              </a:rPr>
              <a:t>Project Coordinator</a:t>
            </a:r>
            <a:br>
              <a:rPr lang="en-US" sz="2400" dirty="0">
                <a:solidFill>
                  <a:schemeClr val="tx1"/>
                </a:solidFill>
              </a:rPr>
            </a:br>
            <a:r>
              <a:rPr lang="en-US" sz="2400" dirty="0">
                <a:solidFill>
                  <a:schemeClr val="tx1"/>
                </a:solidFill>
              </a:rPr>
              <a:t>National Core Indicators</a:t>
            </a:r>
          </a:p>
        </p:txBody>
      </p:sp>
      <p:grpSp>
        <p:nvGrpSpPr>
          <p:cNvPr id="5" name="Group 4">
            <a:extLst>
              <a:ext uri="{FF2B5EF4-FFF2-40B4-BE49-F238E27FC236}">
                <a16:creationId xmlns:a16="http://schemas.microsoft.com/office/drawing/2014/main" id="{62941E00-D140-4E59-BBA3-66A195118700}"/>
              </a:ext>
            </a:extLst>
          </p:cNvPr>
          <p:cNvGrpSpPr/>
          <p:nvPr/>
        </p:nvGrpSpPr>
        <p:grpSpPr>
          <a:xfrm>
            <a:off x="722180" y="5232941"/>
            <a:ext cx="7515992" cy="914400"/>
            <a:chOff x="585020" y="5461798"/>
            <a:chExt cx="7515992" cy="914400"/>
          </a:xfrm>
        </p:grpSpPr>
        <p:pic>
          <p:nvPicPr>
            <p:cNvPr id="7" name="Picture 1" descr="NASDDDS LOGO">
              <a:extLst>
                <a:ext uri="{FF2B5EF4-FFF2-40B4-BE49-F238E27FC236}">
                  <a16:creationId xmlns:a16="http://schemas.microsoft.com/office/drawing/2014/main" id="{573D992F-7064-4B0E-A2D9-E2B885E9B17B}"/>
                </a:ext>
              </a:extLst>
            </p:cNvPr>
            <p:cNvPicPr>
              <a:picLocks noChangeAspect="1" noChangeArrowheads="1"/>
            </p:cNvPicPr>
            <p:nvPr/>
          </p:nvPicPr>
          <p:blipFill>
            <a:blip r:embed="rId3" cstate="print"/>
            <a:srcRect/>
            <a:stretch>
              <a:fillRect/>
            </a:stretch>
          </p:blipFill>
          <p:spPr bwMode="auto">
            <a:xfrm>
              <a:off x="4672012" y="5642177"/>
              <a:ext cx="3429000" cy="553641"/>
            </a:xfrm>
            <a:prstGeom prst="rect">
              <a:avLst/>
            </a:prstGeom>
            <a:noFill/>
            <a:ln w="9525">
              <a:noFill/>
              <a:miter lim="800000"/>
              <a:headEnd/>
              <a:tailEnd/>
            </a:ln>
          </p:spPr>
        </p:pic>
        <p:pic>
          <p:nvPicPr>
            <p:cNvPr id="8" name="Picture 7">
              <a:extLst>
                <a:ext uri="{FF2B5EF4-FFF2-40B4-BE49-F238E27FC236}">
                  <a16:creationId xmlns:a16="http://schemas.microsoft.com/office/drawing/2014/main" id="{44229E48-3340-4071-A26E-137C32E311FB}"/>
                </a:ext>
              </a:extLst>
            </p:cNvPr>
            <p:cNvPicPr>
              <a:picLocks noChangeAspect="1"/>
            </p:cNvPicPr>
            <p:nvPr/>
          </p:nvPicPr>
          <p:blipFill>
            <a:blip r:embed="rId4"/>
            <a:stretch>
              <a:fillRect/>
            </a:stretch>
          </p:blipFill>
          <p:spPr>
            <a:xfrm>
              <a:off x="585020" y="5461798"/>
              <a:ext cx="3603547" cy="914400"/>
            </a:xfrm>
            <a:prstGeom prst="rect">
              <a:avLst/>
            </a:prstGeom>
          </p:spPr>
        </p:pic>
      </p:grpSp>
      <p:sp>
        <p:nvSpPr>
          <p:cNvPr id="11" name="TextBox 10">
            <a:extLst>
              <a:ext uri="{FF2B5EF4-FFF2-40B4-BE49-F238E27FC236}">
                <a16:creationId xmlns:a16="http://schemas.microsoft.com/office/drawing/2014/main" id="{887DBD77-3D00-44D0-90B3-87E1B5D9073B}"/>
              </a:ext>
            </a:extLst>
          </p:cNvPr>
          <p:cNvSpPr txBox="1"/>
          <p:nvPr/>
        </p:nvSpPr>
        <p:spPr>
          <a:xfrm>
            <a:off x="2344993" y="3635940"/>
            <a:ext cx="218755" cy="43088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76D82"/>
                </a:solidFill>
                <a:effectLst/>
                <a:uLnTx/>
                <a:uFillTx/>
                <a:latin typeface="Calibri"/>
                <a:ea typeface="+mn-ea"/>
                <a:cs typeface="+mn-cs"/>
              </a:rPr>
              <a:t>™</a:t>
            </a:r>
          </a:p>
        </p:txBody>
      </p:sp>
    </p:spTree>
    <p:extLst>
      <p:ext uri="{BB962C8B-B14F-4D97-AF65-F5344CB8AC3E}">
        <p14:creationId xmlns:p14="http://schemas.microsoft.com/office/powerpoint/2010/main" val="19318015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NCI Staff Stability Survey</a:t>
            </a:r>
          </a:p>
        </p:txBody>
      </p:sp>
      <p:sp>
        <p:nvSpPr>
          <p:cNvPr id="3" name="Content Placeholder 2"/>
          <p:cNvSpPr>
            <a:spLocks noGrp="1"/>
          </p:cNvSpPr>
          <p:nvPr>
            <p:ph idx="1"/>
          </p:nvPr>
        </p:nvSpPr>
        <p:spPr>
          <a:xfrm>
            <a:off x="457200" y="1190172"/>
            <a:ext cx="5166360" cy="4828006"/>
          </a:xfrm>
        </p:spPr>
        <p:txBody>
          <a:bodyPr>
            <a:normAutofit fontScale="92500" lnSpcReduction="20000"/>
          </a:bodyPr>
          <a:lstStyle/>
          <a:p>
            <a:endParaRPr lang="en-US" sz="2900" dirty="0"/>
          </a:p>
          <a:p>
            <a:r>
              <a:rPr lang="en-US" sz="2900" dirty="0"/>
              <a:t>Increased demand for HCBS—cross population</a:t>
            </a:r>
          </a:p>
          <a:p>
            <a:r>
              <a:rPr lang="en-US" sz="2900" dirty="0"/>
              <a:t>Low supply </a:t>
            </a:r>
          </a:p>
          <a:p>
            <a:r>
              <a:rPr lang="en-US" sz="2900" dirty="0"/>
              <a:t>High turnover leads to increased cost for providers</a:t>
            </a:r>
          </a:p>
          <a:p>
            <a:r>
              <a:rPr lang="en-US" sz="2900" dirty="0"/>
              <a:t>NCI Staff Stability Survey can help states assess capacity</a:t>
            </a:r>
          </a:p>
          <a:p>
            <a:pPr lvl="1"/>
            <a:r>
              <a:rPr lang="en-US" sz="2500" dirty="0"/>
              <a:t>baseline and annual tracking </a:t>
            </a:r>
            <a:br>
              <a:rPr lang="en-US" sz="2500" dirty="0"/>
            </a:br>
            <a:r>
              <a:rPr lang="en-US" sz="2500" dirty="0"/>
              <a:t>of tenure </a:t>
            </a:r>
          </a:p>
          <a:p>
            <a:pPr lvl="1"/>
            <a:r>
              <a:rPr lang="en-US" sz="2500" dirty="0"/>
              <a:t>turnover</a:t>
            </a:r>
          </a:p>
          <a:p>
            <a:pPr lvl="1"/>
            <a:r>
              <a:rPr lang="en-US" sz="2500" dirty="0"/>
              <a:t>wage/benefit packages  </a:t>
            </a:r>
          </a:p>
          <a:p>
            <a:endParaRPr lang="en-US" dirty="0"/>
          </a:p>
        </p:txBody>
      </p:sp>
      <p:pic>
        <p:nvPicPr>
          <p:cNvPr id="6" name="Content Placeholder 6"/>
          <p:cNvPicPr>
            <a:picLocks noChangeAspect="1"/>
          </p:cNvPicPr>
          <p:nvPr/>
        </p:nvPicPr>
        <p:blipFill>
          <a:blip r:embed="rId3"/>
          <a:stretch>
            <a:fillRect/>
          </a:stretch>
        </p:blipFill>
        <p:spPr>
          <a:xfrm>
            <a:off x="5623560" y="1792306"/>
            <a:ext cx="3131895" cy="2786856"/>
          </a:xfrm>
          <a:prstGeom prst="rect">
            <a:avLst/>
          </a:prstGeom>
          <a:ln>
            <a:noFill/>
          </a:ln>
          <a:effectLst>
            <a:softEdge rad="112500"/>
          </a:effectLst>
        </p:spPr>
      </p:pic>
      <p:sp>
        <p:nvSpPr>
          <p:cNvPr id="9" name="Footer Placeholder 8">
            <a:extLst>
              <a:ext uri="{FF2B5EF4-FFF2-40B4-BE49-F238E27FC236}">
                <a16:creationId xmlns:a16="http://schemas.microsoft.com/office/drawing/2014/main" id="{4EE05054-8765-4088-8C15-71354631AF43}"/>
              </a:ext>
            </a:extLst>
          </p:cNvPr>
          <p:cNvSpPr>
            <a:spLocks noGrp="1"/>
          </p:cNvSpPr>
          <p:nvPr>
            <p:ph type="ftr" sz="quarter" idx="3"/>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Calibri"/>
                <a:ea typeface="+mn-ea"/>
                <a:cs typeface="+mn-cs"/>
              </a:rPr>
              <a:t>National Core Indicators (NCI) </a:t>
            </a:r>
          </a:p>
        </p:txBody>
      </p:sp>
    </p:spTree>
    <p:extLst>
      <p:ext uri="{BB962C8B-B14F-4D97-AF65-F5344CB8AC3E}">
        <p14:creationId xmlns:p14="http://schemas.microsoft.com/office/powerpoint/2010/main" val="17890115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8954" y="650799"/>
            <a:ext cx="9000146" cy="3050227"/>
          </a:xfrm>
        </p:spPr>
        <p:txBody>
          <a:bodyPr/>
          <a:lstStyle/>
          <a:p>
            <a:r>
              <a:rPr lang="en-US" dirty="0"/>
              <a:t>What can the </a:t>
            </a:r>
            <a:br>
              <a:rPr lang="en-US" dirty="0"/>
            </a:br>
            <a:r>
              <a:rPr lang="en-US" dirty="0"/>
              <a:t>NCI Staff Stability Survey tell us?</a:t>
            </a:r>
          </a:p>
        </p:txBody>
      </p:sp>
      <p:pic>
        <p:nvPicPr>
          <p:cNvPr id="5" name="Picture 4"/>
          <p:cNvPicPr>
            <a:picLocks noChangeAspect="1"/>
          </p:cNvPicPr>
          <p:nvPr/>
        </p:nvPicPr>
        <p:blipFill>
          <a:blip r:embed="rId3"/>
          <a:stretch>
            <a:fillRect/>
          </a:stretch>
        </p:blipFill>
        <p:spPr>
          <a:xfrm>
            <a:off x="3720230" y="3701625"/>
            <a:ext cx="4567804" cy="2085400"/>
          </a:xfrm>
          <a:prstGeom prst="rect">
            <a:avLst/>
          </a:prstGeom>
        </p:spPr>
      </p:pic>
    </p:spTree>
    <p:extLst>
      <p:ext uri="{BB962C8B-B14F-4D97-AF65-F5344CB8AC3E}">
        <p14:creationId xmlns:p14="http://schemas.microsoft.com/office/powerpoint/2010/main" val="22255394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Process	</a:t>
            </a:r>
          </a:p>
        </p:txBody>
      </p:sp>
      <p:sp>
        <p:nvSpPr>
          <p:cNvPr id="3" name="Content Placeholder 2"/>
          <p:cNvSpPr>
            <a:spLocks noGrp="1"/>
          </p:cNvSpPr>
          <p:nvPr>
            <p:ph idx="1"/>
          </p:nvPr>
        </p:nvSpPr>
        <p:spPr>
          <a:xfrm>
            <a:off x="2527300" y="1600200"/>
            <a:ext cx="6159500" cy="4417977"/>
          </a:xfrm>
        </p:spPr>
        <p:txBody>
          <a:bodyPr>
            <a:normAutofit/>
          </a:bodyPr>
          <a:lstStyle/>
          <a:p>
            <a:r>
              <a:rPr lang="en-US" sz="2500" dirty="0"/>
              <a:t>State sends HSRI a list of providers in state providing supports to adults with IDD</a:t>
            </a:r>
          </a:p>
          <a:p>
            <a:r>
              <a:rPr lang="en-US" sz="2500" dirty="0"/>
              <a:t>HSRI uploads list into ODESA State Portal </a:t>
            </a:r>
          </a:p>
          <a:p>
            <a:r>
              <a:rPr lang="en-US" sz="2500" dirty="0"/>
              <a:t>When state is ready, press “send”</a:t>
            </a:r>
          </a:p>
          <a:p>
            <a:r>
              <a:rPr lang="en-US" sz="2500" dirty="0"/>
              <a:t>Email goes to providers with unique link to survey tool online</a:t>
            </a:r>
          </a:p>
          <a:p>
            <a:pPr lvl="1"/>
            <a:r>
              <a:rPr lang="en-US" sz="2300" dirty="0"/>
              <a:t>Can be re-sent, edited, etc. </a:t>
            </a:r>
          </a:p>
          <a:p>
            <a:r>
              <a:rPr lang="en-US" sz="2500" dirty="0"/>
              <a:t>State is in charge of provider engagement</a:t>
            </a:r>
          </a:p>
        </p:txBody>
      </p:sp>
      <p:grpSp>
        <p:nvGrpSpPr>
          <p:cNvPr id="16" name="Group 15">
            <a:extLst>
              <a:ext uri="{FF2B5EF4-FFF2-40B4-BE49-F238E27FC236}">
                <a16:creationId xmlns:a16="http://schemas.microsoft.com/office/drawing/2014/main" id="{F2037C13-F332-4A23-8C1C-4D1E8DC63187}"/>
              </a:ext>
            </a:extLst>
          </p:cNvPr>
          <p:cNvGrpSpPr/>
          <p:nvPr/>
        </p:nvGrpSpPr>
        <p:grpSpPr>
          <a:xfrm>
            <a:off x="1024731" y="1663700"/>
            <a:ext cx="1328737" cy="4060031"/>
            <a:chOff x="3907631" y="1398984"/>
            <a:chExt cx="1328737" cy="4060031"/>
          </a:xfrm>
        </p:grpSpPr>
        <p:sp>
          <p:nvSpPr>
            <p:cNvPr id="17" name="Freeform: Shape 16">
              <a:extLst>
                <a:ext uri="{FF2B5EF4-FFF2-40B4-BE49-F238E27FC236}">
                  <a16:creationId xmlns:a16="http://schemas.microsoft.com/office/drawing/2014/main" id="{0EFABBBD-6D8C-4BD5-9690-4FA23895EB03}"/>
                </a:ext>
              </a:extLst>
            </p:cNvPr>
            <p:cNvSpPr/>
            <p:nvPr/>
          </p:nvSpPr>
          <p:spPr>
            <a:xfrm>
              <a:off x="3907631" y="1398984"/>
              <a:ext cx="1328737" cy="738187"/>
            </a:xfrm>
            <a:custGeom>
              <a:avLst/>
              <a:gdLst>
                <a:gd name="connsiteX0" fmla="*/ 0 w 1328737"/>
                <a:gd name="connsiteY0" fmla="*/ 73819 h 738187"/>
                <a:gd name="connsiteX1" fmla="*/ 73819 w 1328737"/>
                <a:gd name="connsiteY1" fmla="*/ 0 h 738187"/>
                <a:gd name="connsiteX2" fmla="*/ 1254918 w 1328737"/>
                <a:gd name="connsiteY2" fmla="*/ 0 h 738187"/>
                <a:gd name="connsiteX3" fmla="*/ 1328737 w 1328737"/>
                <a:gd name="connsiteY3" fmla="*/ 73819 h 738187"/>
                <a:gd name="connsiteX4" fmla="*/ 1328737 w 1328737"/>
                <a:gd name="connsiteY4" fmla="*/ 664368 h 738187"/>
                <a:gd name="connsiteX5" fmla="*/ 1254918 w 1328737"/>
                <a:gd name="connsiteY5" fmla="*/ 738187 h 738187"/>
                <a:gd name="connsiteX6" fmla="*/ 73819 w 1328737"/>
                <a:gd name="connsiteY6" fmla="*/ 738187 h 738187"/>
                <a:gd name="connsiteX7" fmla="*/ 0 w 1328737"/>
                <a:gd name="connsiteY7" fmla="*/ 664368 h 738187"/>
                <a:gd name="connsiteX8" fmla="*/ 0 w 1328737"/>
                <a:gd name="connsiteY8" fmla="*/ 73819 h 73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8737" h="738187">
                  <a:moveTo>
                    <a:pt x="0" y="73819"/>
                  </a:moveTo>
                  <a:cubicBezTo>
                    <a:pt x="0" y="33050"/>
                    <a:pt x="33050" y="0"/>
                    <a:pt x="73819" y="0"/>
                  </a:cubicBezTo>
                  <a:lnTo>
                    <a:pt x="1254918" y="0"/>
                  </a:lnTo>
                  <a:cubicBezTo>
                    <a:pt x="1295687" y="0"/>
                    <a:pt x="1328737" y="33050"/>
                    <a:pt x="1328737" y="73819"/>
                  </a:cubicBezTo>
                  <a:lnTo>
                    <a:pt x="1328737" y="664368"/>
                  </a:lnTo>
                  <a:cubicBezTo>
                    <a:pt x="1328737" y="705137"/>
                    <a:pt x="1295687" y="738187"/>
                    <a:pt x="1254918" y="738187"/>
                  </a:cubicBezTo>
                  <a:lnTo>
                    <a:pt x="73819" y="738187"/>
                  </a:lnTo>
                  <a:cubicBezTo>
                    <a:pt x="33050" y="738187"/>
                    <a:pt x="0" y="705137"/>
                    <a:pt x="0" y="664368"/>
                  </a:cubicBezTo>
                  <a:lnTo>
                    <a:pt x="0" y="73819"/>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43541" tIns="143541" rIns="143541" bIns="143541" numCol="1" spcCol="1270" anchor="ctr" anchorCtr="0">
              <a:noAutofit/>
            </a:bodyPr>
            <a:lstStyle/>
            <a:p>
              <a:pPr marL="0" marR="0" lvl="0" indent="0" algn="ctr" defTabSz="1422400" rtl="0" eaLnBrk="1" fontAlgn="auto" latinLnBrk="0" hangingPunct="1">
                <a:lnSpc>
                  <a:spcPct val="90000"/>
                </a:lnSpc>
                <a:spcBef>
                  <a:spcPct val="0"/>
                </a:spcBef>
                <a:spcAft>
                  <a:spcPct val="35000"/>
                </a:spcAft>
                <a:buClrTx/>
                <a:buSzTx/>
                <a:buFontTx/>
                <a:buNone/>
                <a:tabLst/>
                <a:defRPr/>
              </a:pPr>
              <a:endParaRPr kumimoji="0" lang="en-US" sz="3200" b="0" i="0" u="none" strike="noStrike" kern="1200" cap="none" spc="0" normalizeH="0" baseline="0" noProof="0" dirty="0">
                <a:ln>
                  <a:noFill/>
                </a:ln>
                <a:solidFill>
                  <a:prstClr val="white"/>
                </a:solidFill>
                <a:effectLst/>
                <a:uLnTx/>
                <a:uFillTx/>
                <a:latin typeface="Cambria"/>
                <a:ea typeface="+mn-ea"/>
                <a:cs typeface="+mn-cs"/>
              </a:endParaRPr>
            </a:p>
          </p:txBody>
        </p:sp>
        <p:sp>
          <p:nvSpPr>
            <p:cNvPr id="18" name="Freeform: Shape 17">
              <a:extLst>
                <a:ext uri="{FF2B5EF4-FFF2-40B4-BE49-F238E27FC236}">
                  <a16:creationId xmlns:a16="http://schemas.microsoft.com/office/drawing/2014/main" id="{77945D80-BE08-4BEA-A475-5E36B9A79F3E}"/>
                </a:ext>
              </a:extLst>
            </p:cNvPr>
            <p:cNvSpPr/>
            <p:nvPr/>
          </p:nvSpPr>
          <p:spPr>
            <a:xfrm>
              <a:off x="4405907" y="2183308"/>
              <a:ext cx="332184" cy="276820"/>
            </a:xfrm>
            <a:custGeom>
              <a:avLst/>
              <a:gdLst>
                <a:gd name="connsiteX0" fmla="*/ 0 w 276820"/>
                <a:gd name="connsiteY0" fmla="*/ 66437 h 332184"/>
                <a:gd name="connsiteX1" fmla="*/ 138410 w 276820"/>
                <a:gd name="connsiteY1" fmla="*/ 66437 h 332184"/>
                <a:gd name="connsiteX2" fmla="*/ 138410 w 276820"/>
                <a:gd name="connsiteY2" fmla="*/ 0 h 332184"/>
                <a:gd name="connsiteX3" fmla="*/ 276820 w 276820"/>
                <a:gd name="connsiteY3" fmla="*/ 166092 h 332184"/>
                <a:gd name="connsiteX4" fmla="*/ 138410 w 276820"/>
                <a:gd name="connsiteY4" fmla="*/ 332184 h 332184"/>
                <a:gd name="connsiteX5" fmla="*/ 138410 w 276820"/>
                <a:gd name="connsiteY5" fmla="*/ 265747 h 332184"/>
                <a:gd name="connsiteX6" fmla="*/ 0 w 276820"/>
                <a:gd name="connsiteY6" fmla="*/ 265747 h 332184"/>
                <a:gd name="connsiteX7" fmla="*/ 0 w 276820"/>
                <a:gd name="connsiteY7" fmla="*/ 66437 h 332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6820" h="332184">
                  <a:moveTo>
                    <a:pt x="221456" y="0"/>
                  </a:moveTo>
                  <a:lnTo>
                    <a:pt x="221456" y="166092"/>
                  </a:lnTo>
                  <a:lnTo>
                    <a:pt x="276820" y="166092"/>
                  </a:lnTo>
                  <a:lnTo>
                    <a:pt x="138410" y="332184"/>
                  </a:lnTo>
                  <a:lnTo>
                    <a:pt x="0" y="166092"/>
                  </a:lnTo>
                  <a:lnTo>
                    <a:pt x="55364" y="166092"/>
                  </a:lnTo>
                  <a:lnTo>
                    <a:pt x="55364" y="0"/>
                  </a:lnTo>
                  <a:lnTo>
                    <a:pt x="221456" y="0"/>
                  </a:lnTo>
                  <a:close/>
                </a:path>
              </a:pathLst>
            </a:custGeom>
          </p:spPr>
          <p:style>
            <a:lnRef idx="0">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66437" tIns="0" rIns="66437" bIns="83046" numCol="1" spcCol="1270" anchor="ctr" anchorCtr="0">
              <a:noAutofit/>
            </a:bodyPr>
            <a:lstStyle/>
            <a:p>
              <a:pPr marL="0" marR="0" lvl="0" indent="0" algn="ctr" defTabSz="622300" rtl="0" eaLnBrk="1" fontAlgn="auto" latinLnBrk="0" hangingPunct="1">
                <a:lnSpc>
                  <a:spcPct val="90000"/>
                </a:lnSpc>
                <a:spcBef>
                  <a:spcPct val="0"/>
                </a:spcBef>
                <a:spcAft>
                  <a:spcPct val="3500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Cambria"/>
                <a:ea typeface="+mn-ea"/>
                <a:cs typeface="+mn-cs"/>
              </a:endParaRPr>
            </a:p>
          </p:txBody>
        </p:sp>
        <p:sp>
          <p:nvSpPr>
            <p:cNvPr id="19" name="Freeform: Shape 18">
              <a:extLst>
                <a:ext uri="{FF2B5EF4-FFF2-40B4-BE49-F238E27FC236}">
                  <a16:creationId xmlns:a16="http://schemas.microsoft.com/office/drawing/2014/main" id="{5D915CB1-72F3-48EC-B5F0-14DF9B115145}"/>
                </a:ext>
              </a:extLst>
            </p:cNvPr>
            <p:cNvSpPr/>
            <p:nvPr/>
          </p:nvSpPr>
          <p:spPr>
            <a:xfrm>
              <a:off x="3907631" y="2506265"/>
              <a:ext cx="1328737" cy="738187"/>
            </a:xfrm>
            <a:custGeom>
              <a:avLst/>
              <a:gdLst>
                <a:gd name="connsiteX0" fmla="*/ 0 w 1328737"/>
                <a:gd name="connsiteY0" fmla="*/ 73819 h 738187"/>
                <a:gd name="connsiteX1" fmla="*/ 73819 w 1328737"/>
                <a:gd name="connsiteY1" fmla="*/ 0 h 738187"/>
                <a:gd name="connsiteX2" fmla="*/ 1254918 w 1328737"/>
                <a:gd name="connsiteY2" fmla="*/ 0 h 738187"/>
                <a:gd name="connsiteX3" fmla="*/ 1328737 w 1328737"/>
                <a:gd name="connsiteY3" fmla="*/ 73819 h 738187"/>
                <a:gd name="connsiteX4" fmla="*/ 1328737 w 1328737"/>
                <a:gd name="connsiteY4" fmla="*/ 664368 h 738187"/>
                <a:gd name="connsiteX5" fmla="*/ 1254918 w 1328737"/>
                <a:gd name="connsiteY5" fmla="*/ 738187 h 738187"/>
                <a:gd name="connsiteX6" fmla="*/ 73819 w 1328737"/>
                <a:gd name="connsiteY6" fmla="*/ 738187 h 738187"/>
                <a:gd name="connsiteX7" fmla="*/ 0 w 1328737"/>
                <a:gd name="connsiteY7" fmla="*/ 664368 h 738187"/>
                <a:gd name="connsiteX8" fmla="*/ 0 w 1328737"/>
                <a:gd name="connsiteY8" fmla="*/ 73819 h 73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8737" h="738187">
                  <a:moveTo>
                    <a:pt x="0" y="73819"/>
                  </a:moveTo>
                  <a:cubicBezTo>
                    <a:pt x="0" y="33050"/>
                    <a:pt x="33050" y="0"/>
                    <a:pt x="73819" y="0"/>
                  </a:cubicBezTo>
                  <a:lnTo>
                    <a:pt x="1254918" y="0"/>
                  </a:lnTo>
                  <a:cubicBezTo>
                    <a:pt x="1295687" y="0"/>
                    <a:pt x="1328737" y="33050"/>
                    <a:pt x="1328737" y="73819"/>
                  </a:cubicBezTo>
                  <a:lnTo>
                    <a:pt x="1328737" y="664368"/>
                  </a:lnTo>
                  <a:cubicBezTo>
                    <a:pt x="1328737" y="705137"/>
                    <a:pt x="1295687" y="738187"/>
                    <a:pt x="1254918" y="738187"/>
                  </a:cubicBezTo>
                  <a:lnTo>
                    <a:pt x="73819" y="738187"/>
                  </a:lnTo>
                  <a:cubicBezTo>
                    <a:pt x="33050" y="738187"/>
                    <a:pt x="0" y="705137"/>
                    <a:pt x="0" y="664368"/>
                  </a:cubicBezTo>
                  <a:lnTo>
                    <a:pt x="0" y="73819"/>
                  </a:lnTo>
                  <a:close/>
                </a:path>
              </a:pathLst>
            </a:custGeom>
          </p:spPr>
          <p:style>
            <a:lnRef idx="2">
              <a:schemeClr val="lt1">
                <a:hueOff val="0"/>
                <a:satOff val="0"/>
                <a:lumOff val="0"/>
                <a:alphaOff val="0"/>
              </a:schemeClr>
            </a:lnRef>
            <a:fillRef idx="1">
              <a:schemeClr val="accent4">
                <a:hueOff val="-1488257"/>
                <a:satOff val="8966"/>
                <a:lumOff val="719"/>
                <a:alphaOff val="0"/>
              </a:schemeClr>
            </a:fillRef>
            <a:effectRef idx="0">
              <a:schemeClr val="accent4">
                <a:hueOff val="-1488257"/>
                <a:satOff val="8966"/>
                <a:lumOff val="719"/>
                <a:alphaOff val="0"/>
              </a:schemeClr>
            </a:effectRef>
            <a:fontRef idx="minor">
              <a:schemeClr val="lt1"/>
            </a:fontRef>
          </p:style>
          <p:txBody>
            <a:bodyPr spcFirstLastPara="0" vert="horz" wrap="square" lIns="143541" tIns="143541" rIns="143541" bIns="143541" numCol="1" spcCol="1270" anchor="ctr" anchorCtr="0">
              <a:noAutofit/>
            </a:bodyPr>
            <a:lstStyle/>
            <a:p>
              <a:pPr marL="0" marR="0" lvl="0" indent="0" algn="ctr" defTabSz="1422400" rtl="0" eaLnBrk="1" fontAlgn="auto" latinLnBrk="0" hangingPunct="1">
                <a:lnSpc>
                  <a:spcPct val="90000"/>
                </a:lnSpc>
                <a:spcBef>
                  <a:spcPct val="0"/>
                </a:spcBef>
                <a:spcAft>
                  <a:spcPct val="35000"/>
                </a:spcAft>
                <a:buClrTx/>
                <a:buSzTx/>
                <a:buFontTx/>
                <a:buNone/>
                <a:tabLst/>
                <a:defRPr/>
              </a:pPr>
              <a:endParaRPr kumimoji="0" lang="en-US" sz="3200" b="0" i="0" u="none" strike="noStrike" kern="1200" cap="none" spc="0" normalizeH="0" baseline="0" noProof="0" dirty="0">
                <a:ln>
                  <a:noFill/>
                </a:ln>
                <a:solidFill>
                  <a:prstClr val="white"/>
                </a:solidFill>
                <a:effectLst/>
                <a:uLnTx/>
                <a:uFillTx/>
                <a:latin typeface="Cambria"/>
                <a:ea typeface="+mn-ea"/>
                <a:cs typeface="+mn-cs"/>
              </a:endParaRPr>
            </a:p>
          </p:txBody>
        </p:sp>
        <p:sp>
          <p:nvSpPr>
            <p:cNvPr id="20" name="Freeform: Shape 19">
              <a:extLst>
                <a:ext uri="{FF2B5EF4-FFF2-40B4-BE49-F238E27FC236}">
                  <a16:creationId xmlns:a16="http://schemas.microsoft.com/office/drawing/2014/main" id="{2D22A958-D814-4809-A39B-6A4B280BBC4E}"/>
                </a:ext>
              </a:extLst>
            </p:cNvPr>
            <p:cNvSpPr/>
            <p:nvPr/>
          </p:nvSpPr>
          <p:spPr>
            <a:xfrm>
              <a:off x="4405907" y="3290589"/>
              <a:ext cx="332184" cy="276820"/>
            </a:xfrm>
            <a:custGeom>
              <a:avLst/>
              <a:gdLst>
                <a:gd name="connsiteX0" fmla="*/ 0 w 276820"/>
                <a:gd name="connsiteY0" fmla="*/ 66437 h 332184"/>
                <a:gd name="connsiteX1" fmla="*/ 138410 w 276820"/>
                <a:gd name="connsiteY1" fmla="*/ 66437 h 332184"/>
                <a:gd name="connsiteX2" fmla="*/ 138410 w 276820"/>
                <a:gd name="connsiteY2" fmla="*/ 0 h 332184"/>
                <a:gd name="connsiteX3" fmla="*/ 276820 w 276820"/>
                <a:gd name="connsiteY3" fmla="*/ 166092 h 332184"/>
                <a:gd name="connsiteX4" fmla="*/ 138410 w 276820"/>
                <a:gd name="connsiteY4" fmla="*/ 332184 h 332184"/>
                <a:gd name="connsiteX5" fmla="*/ 138410 w 276820"/>
                <a:gd name="connsiteY5" fmla="*/ 265747 h 332184"/>
                <a:gd name="connsiteX6" fmla="*/ 0 w 276820"/>
                <a:gd name="connsiteY6" fmla="*/ 265747 h 332184"/>
                <a:gd name="connsiteX7" fmla="*/ 0 w 276820"/>
                <a:gd name="connsiteY7" fmla="*/ 66437 h 332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6820" h="332184">
                  <a:moveTo>
                    <a:pt x="221456" y="0"/>
                  </a:moveTo>
                  <a:lnTo>
                    <a:pt x="221456" y="166092"/>
                  </a:lnTo>
                  <a:lnTo>
                    <a:pt x="276820" y="166092"/>
                  </a:lnTo>
                  <a:lnTo>
                    <a:pt x="138410" y="332184"/>
                  </a:lnTo>
                  <a:lnTo>
                    <a:pt x="0" y="166092"/>
                  </a:lnTo>
                  <a:lnTo>
                    <a:pt x="55364" y="166092"/>
                  </a:lnTo>
                  <a:lnTo>
                    <a:pt x="55364" y="0"/>
                  </a:lnTo>
                  <a:lnTo>
                    <a:pt x="221456" y="0"/>
                  </a:lnTo>
                  <a:close/>
                </a:path>
              </a:pathLst>
            </a:custGeom>
          </p:spPr>
          <p:style>
            <a:lnRef idx="0">
              <a:schemeClr val="lt1">
                <a:hueOff val="0"/>
                <a:satOff val="0"/>
                <a:lumOff val="0"/>
                <a:alphaOff val="0"/>
              </a:schemeClr>
            </a:lnRef>
            <a:fillRef idx="1">
              <a:schemeClr val="accent4">
                <a:hueOff val="-2232385"/>
                <a:satOff val="13449"/>
                <a:lumOff val="1078"/>
                <a:alphaOff val="0"/>
              </a:schemeClr>
            </a:fillRef>
            <a:effectRef idx="0">
              <a:schemeClr val="accent4">
                <a:hueOff val="-2232385"/>
                <a:satOff val="13449"/>
                <a:lumOff val="1078"/>
                <a:alphaOff val="0"/>
              </a:schemeClr>
            </a:effectRef>
            <a:fontRef idx="minor">
              <a:schemeClr val="lt1"/>
            </a:fontRef>
          </p:style>
          <p:txBody>
            <a:bodyPr spcFirstLastPara="0" vert="horz" wrap="square" lIns="66437" tIns="0" rIns="66437" bIns="83046" numCol="1" spcCol="1270" anchor="ctr" anchorCtr="0">
              <a:noAutofit/>
            </a:bodyPr>
            <a:lstStyle/>
            <a:p>
              <a:pPr marL="0" marR="0" lvl="0" indent="0" algn="ctr" defTabSz="622300" rtl="0" eaLnBrk="1" fontAlgn="auto" latinLnBrk="0" hangingPunct="1">
                <a:lnSpc>
                  <a:spcPct val="90000"/>
                </a:lnSpc>
                <a:spcBef>
                  <a:spcPct val="0"/>
                </a:spcBef>
                <a:spcAft>
                  <a:spcPct val="3500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Cambria"/>
                <a:ea typeface="+mn-ea"/>
                <a:cs typeface="+mn-cs"/>
              </a:endParaRPr>
            </a:p>
          </p:txBody>
        </p:sp>
        <p:sp>
          <p:nvSpPr>
            <p:cNvPr id="21" name="Freeform: Shape 20">
              <a:extLst>
                <a:ext uri="{FF2B5EF4-FFF2-40B4-BE49-F238E27FC236}">
                  <a16:creationId xmlns:a16="http://schemas.microsoft.com/office/drawing/2014/main" id="{CF67CEF1-1DB1-4CBD-AD6C-2FFC52AB6C31}"/>
                </a:ext>
              </a:extLst>
            </p:cNvPr>
            <p:cNvSpPr/>
            <p:nvPr/>
          </p:nvSpPr>
          <p:spPr>
            <a:xfrm>
              <a:off x="3907631" y="3613546"/>
              <a:ext cx="1328737" cy="738187"/>
            </a:xfrm>
            <a:custGeom>
              <a:avLst/>
              <a:gdLst>
                <a:gd name="connsiteX0" fmla="*/ 0 w 1328737"/>
                <a:gd name="connsiteY0" fmla="*/ 73819 h 738187"/>
                <a:gd name="connsiteX1" fmla="*/ 73819 w 1328737"/>
                <a:gd name="connsiteY1" fmla="*/ 0 h 738187"/>
                <a:gd name="connsiteX2" fmla="*/ 1254918 w 1328737"/>
                <a:gd name="connsiteY2" fmla="*/ 0 h 738187"/>
                <a:gd name="connsiteX3" fmla="*/ 1328737 w 1328737"/>
                <a:gd name="connsiteY3" fmla="*/ 73819 h 738187"/>
                <a:gd name="connsiteX4" fmla="*/ 1328737 w 1328737"/>
                <a:gd name="connsiteY4" fmla="*/ 664368 h 738187"/>
                <a:gd name="connsiteX5" fmla="*/ 1254918 w 1328737"/>
                <a:gd name="connsiteY5" fmla="*/ 738187 h 738187"/>
                <a:gd name="connsiteX6" fmla="*/ 73819 w 1328737"/>
                <a:gd name="connsiteY6" fmla="*/ 738187 h 738187"/>
                <a:gd name="connsiteX7" fmla="*/ 0 w 1328737"/>
                <a:gd name="connsiteY7" fmla="*/ 664368 h 738187"/>
                <a:gd name="connsiteX8" fmla="*/ 0 w 1328737"/>
                <a:gd name="connsiteY8" fmla="*/ 73819 h 73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8737" h="738187">
                  <a:moveTo>
                    <a:pt x="0" y="73819"/>
                  </a:moveTo>
                  <a:cubicBezTo>
                    <a:pt x="0" y="33050"/>
                    <a:pt x="33050" y="0"/>
                    <a:pt x="73819" y="0"/>
                  </a:cubicBezTo>
                  <a:lnTo>
                    <a:pt x="1254918" y="0"/>
                  </a:lnTo>
                  <a:cubicBezTo>
                    <a:pt x="1295687" y="0"/>
                    <a:pt x="1328737" y="33050"/>
                    <a:pt x="1328737" y="73819"/>
                  </a:cubicBezTo>
                  <a:lnTo>
                    <a:pt x="1328737" y="664368"/>
                  </a:lnTo>
                  <a:cubicBezTo>
                    <a:pt x="1328737" y="705137"/>
                    <a:pt x="1295687" y="738187"/>
                    <a:pt x="1254918" y="738187"/>
                  </a:cubicBezTo>
                  <a:lnTo>
                    <a:pt x="73819" y="738187"/>
                  </a:lnTo>
                  <a:cubicBezTo>
                    <a:pt x="33050" y="738187"/>
                    <a:pt x="0" y="705137"/>
                    <a:pt x="0" y="664368"/>
                  </a:cubicBezTo>
                  <a:lnTo>
                    <a:pt x="0" y="73819"/>
                  </a:lnTo>
                  <a:close/>
                </a:path>
              </a:pathLst>
            </a:custGeom>
          </p:spPr>
          <p:style>
            <a:lnRef idx="2">
              <a:schemeClr val="lt1">
                <a:hueOff val="0"/>
                <a:satOff val="0"/>
                <a:lumOff val="0"/>
                <a:alphaOff val="0"/>
              </a:schemeClr>
            </a:lnRef>
            <a:fillRef idx="1">
              <a:schemeClr val="accent4">
                <a:hueOff val="-2976513"/>
                <a:satOff val="17933"/>
                <a:lumOff val="1437"/>
                <a:alphaOff val="0"/>
              </a:schemeClr>
            </a:fillRef>
            <a:effectRef idx="0">
              <a:schemeClr val="accent4">
                <a:hueOff val="-2976513"/>
                <a:satOff val="17933"/>
                <a:lumOff val="1437"/>
                <a:alphaOff val="0"/>
              </a:schemeClr>
            </a:effectRef>
            <a:fontRef idx="minor">
              <a:schemeClr val="lt1"/>
            </a:fontRef>
          </p:style>
          <p:txBody>
            <a:bodyPr spcFirstLastPara="0" vert="horz" wrap="square" lIns="143541" tIns="143541" rIns="143541" bIns="143541" numCol="1" spcCol="1270" anchor="ctr" anchorCtr="0">
              <a:noAutofit/>
            </a:bodyPr>
            <a:lstStyle/>
            <a:p>
              <a:pPr marL="0" marR="0" lvl="0" indent="0" algn="ctr" defTabSz="1422400" rtl="0" eaLnBrk="1" fontAlgn="auto" latinLnBrk="0" hangingPunct="1">
                <a:lnSpc>
                  <a:spcPct val="90000"/>
                </a:lnSpc>
                <a:spcBef>
                  <a:spcPct val="0"/>
                </a:spcBef>
                <a:spcAft>
                  <a:spcPct val="35000"/>
                </a:spcAft>
                <a:buClrTx/>
                <a:buSzTx/>
                <a:buFontTx/>
                <a:buNone/>
                <a:tabLst/>
                <a:defRPr/>
              </a:pPr>
              <a:endParaRPr kumimoji="0" lang="en-US" sz="3200" b="0" i="0" u="none" strike="noStrike" kern="1200" cap="none" spc="0" normalizeH="0" baseline="0" noProof="0" dirty="0">
                <a:ln>
                  <a:noFill/>
                </a:ln>
                <a:solidFill>
                  <a:prstClr val="white"/>
                </a:solidFill>
                <a:effectLst/>
                <a:uLnTx/>
                <a:uFillTx/>
                <a:latin typeface="Cambria"/>
                <a:ea typeface="+mn-ea"/>
                <a:cs typeface="+mn-cs"/>
              </a:endParaRPr>
            </a:p>
          </p:txBody>
        </p:sp>
        <p:sp>
          <p:nvSpPr>
            <p:cNvPr id="22" name="Freeform: Shape 21">
              <a:extLst>
                <a:ext uri="{FF2B5EF4-FFF2-40B4-BE49-F238E27FC236}">
                  <a16:creationId xmlns:a16="http://schemas.microsoft.com/office/drawing/2014/main" id="{7BB83812-2919-4C4E-AE19-EE56196C36B8}"/>
                </a:ext>
              </a:extLst>
            </p:cNvPr>
            <p:cNvSpPr/>
            <p:nvPr/>
          </p:nvSpPr>
          <p:spPr>
            <a:xfrm>
              <a:off x="4405907" y="4397871"/>
              <a:ext cx="332184" cy="276820"/>
            </a:xfrm>
            <a:custGeom>
              <a:avLst/>
              <a:gdLst>
                <a:gd name="connsiteX0" fmla="*/ 0 w 276820"/>
                <a:gd name="connsiteY0" fmla="*/ 66437 h 332184"/>
                <a:gd name="connsiteX1" fmla="*/ 138410 w 276820"/>
                <a:gd name="connsiteY1" fmla="*/ 66437 h 332184"/>
                <a:gd name="connsiteX2" fmla="*/ 138410 w 276820"/>
                <a:gd name="connsiteY2" fmla="*/ 0 h 332184"/>
                <a:gd name="connsiteX3" fmla="*/ 276820 w 276820"/>
                <a:gd name="connsiteY3" fmla="*/ 166092 h 332184"/>
                <a:gd name="connsiteX4" fmla="*/ 138410 w 276820"/>
                <a:gd name="connsiteY4" fmla="*/ 332184 h 332184"/>
                <a:gd name="connsiteX5" fmla="*/ 138410 w 276820"/>
                <a:gd name="connsiteY5" fmla="*/ 265747 h 332184"/>
                <a:gd name="connsiteX6" fmla="*/ 0 w 276820"/>
                <a:gd name="connsiteY6" fmla="*/ 265747 h 332184"/>
                <a:gd name="connsiteX7" fmla="*/ 0 w 276820"/>
                <a:gd name="connsiteY7" fmla="*/ 66437 h 332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6820" h="332184">
                  <a:moveTo>
                    <a:pt x="221456" y="0"/>
                  </a:moveTo>
                  <a:lnTo>
                    <a:pt x="221456" y="166092"/>
                  </a:lnTo>
                  <a:lnTo>
                    <a:pt x="276820" y="166092"/>
                  </a:lnTo>
                  <a:lnTo>
                    <a:pt x="138410" y="332184"/>
                  </a:lnTo>
                  <a:lnTo>
                    <a:pt x="0" y="166092"/>
                  </a:lnTo>
                  <a:lnTo>
                    <a:pt x="55364" y="166092"/>
                  </a:lnTo>
                  <a:lnTo>
                    <a:pt x="55364" y="0"/>
                  </a:lnTo>
                  <a:lnTo>
                    <a:pt x="221456" y="0"/>
                  </a:lnTo>
                  <a:close/>
                </a:path>
              </a:pathLst>
            </a:custGeom>
          </p:spPr>
          <p:style>
            <a:lnRef idx="0">
              <a:schemeClr val="lt1">
                <a:hueOff val="0"/>
                <a:satOff val="0"/>
                <a:lumOff val="0"/>
                <a:alphaOff val="0"/>
              </a:schemeClr>
            </a:lnRef>
            <a:fillRef idx="1">
              <a:schemeClr val="accent4">
                <a:hueOff val="-4464770"/>
                <a:satOff val="26899"/>
                <a:lumOff val="2156"/>
                <a:alphaOff val="0"/>
              </a:schemeClr>
            </a:fillRef>
            <a:effectRef idx="0">
              <a:schemeClr val="accent4">
                <a:hueOff val="-4464770"/>
                <a:satOff val="26899"/>
                <a:lumOff val="2156"/>
                <a:alphaOff val="0"/>
              </a:schemeClr>
            </a:effectRef>
            <a:fontRef idx="minor">
              <a:schemeClr val="lt1"/>
            </a:fontRef>
          </p:style>
          <p:txBody>
            <a:bodyPr spcFirstLastPara="0" vert="horz" wrap="square" lIns="66437" tIns="0" rIns="66437" bIns="83046" numCol="1" spcCol="1270" anchor="ctr" anchorCtr="0">
              <a:noAutofit/>
            </a:bodyPr>
            <a:lstStyle/>
            <a:p>
              <a:pPr marL="0" marR="0" lvl="0" indent="0" algn="ctr" defTabSz="622300" rtl="0" eaLnBrk="1" fontAlgn="auto" latinLnBrk="0" hangingPunct="1">
                <a:lnSpc>
                  <a:spcPct val="90000"/>
                </a:lnSpc>
                <a:spcBef>
                  <a:spcPct val="0"/>
                </a:spcBef>
                <a:spcAft>
                  <a:spcPct val="3500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Cambria"/>
                <a:ea typeface="+mn-ea"/>
                <a:cs typeface="+mn-cs"/>
              </a:endParaRPr>
            </a:p>
          </p:txBody>
        </p:sp>
        <p:sp>
          <p:nvSpPr>
            <p:cNvPr id="23" name="Freeform: Shape 22">
              <a:extLst>
                <a:ext uri="{FF2B5EF4-FFF2-40B4-BE49-F238E27FC236}">
                  <a16:creationId xmlns:a16="http://schemas.microsoft.com/office/drawing/2014/main" id="{744B8FD1-BE34-479F-A5EF-0A442CE20949}"/>
                </a:ext>
              </a:extLst>
            </p:cNvPr>
            <p:cNvSpPr/>
            <p:nvPr/>
          </p:nvSpPr>
          <p:spPr>
            <a:xfrm>
              <a:off x="3907631" y="4720828"/>
              <a:ext cx="1328737" cy="738187"/>
            </a:xfrm>
            <a:custGeom>
              <a:avLst/>
              <a:gdLst>
                <a:gd name="connsiteX0" fmla="*/ 0 w 1328737"/>
                <a:gd name="connsiteY0" fmla="*/ 73819 h 738187"/>
                <a:gd name="connsiteX1" fmla="*/ 73819 w 1328737"/>
                <a:gd name="connsiteY1" fmla="*/ 0 h 738187"/>
                <a:gd name="connsiteX2" fmla="*/ 1254918 w 1328737"/>
                <a:gd name="connsiteY2" fmla="*/ 0 h 738187"/>
                <a:gd name="connsiteX3" fmla="*/ 1328737 w 1328737"/>
                <a:gd name="connsiteY3" fmla="*/ 73819 h 738187"/>
                <a:gd name="connsiteX4" fmla="*/ 1328737 w 1328737"/>
                <a:gd name="connsiteY4" fmla="*/ 664368 h 738187"/>
                <a:gd name="connsiteX5" fmla="*/ 1254918 w 1328737"/>
                <a:gd name="connsiteY5" fmla="*/ 738187 h 738187"/>
                <a:gd name="connsiteX6" fmla="*/ 73819 w 1328737"/>
                <a:gd name="connsiteY6" fmla="*/ 738187 h 738187"/>
                <a:gd name="connsiteX7" fmla="*/ 0 w 1328737"/>
                <a:gd name="connsiteY7" fmla="*/ 664368 h 738187"/>
                <a:gd name="connsiteX8" fmla="*/ 0 w 1328737"/>
                <a:gd name="connsiteY8" fmla="*/ 73819 h 73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8737" h="738187">
                  <a:moveTo>
                    <a:pt x="0" y="73819"/>
                  </a:moveTo>
                  <a:cubicBezTo>
                    <a:pt x="0" y="33050"/>
                    <a:pt x="33050" y="0"/>
                    <a:pt x="73819" y="0"/>
                  </a:cubicBezTo>
                  <a:lnTo>
                    <a:pt x="1254918" y="0"/>
                  </a:lnTo>
                  <a:cubicBezTo>
                    <a:pt x="1295687" y="0"/>
                    <a:pt x="1328737" y="33050"/>
                    <a:pt x="1328737" y="73819"/>
                  </a:cubicBezTo>
                  <a:lnTo>
                    <a:pt x="1328737" y="664368"/>
                  </a:lnTo>
                  <a:cubicBezTo>
                    <a:pt x="1328737" y="705137"/>
                    <a:pt x="1295687" y="738187"/>
                    <a:pt x="1254918" y="738187"/>
                  </a:cubicBezTo>
                  <a:lnTo>
                    <a:pt x="73819" y="738187"/>
                  </a:lnTo>
                  <a:cubicBezTo>
                    <a:pt x="33050" y="738187"/>
                    <a:pt x="0" y="705137"/>
                    <a:pt x="0" y="664368"/>
                  </a:cubicBezTo>
                  <a:lnTo>
                    <a:pt x="0" y="73819"/>
                  </a:lnTo>
                  <a:close/>
                </a:path>
              </a:pathLst>
            </a:custGeom>
          </p:spPr>
          <p:style>
            <a:lnRef idx="2">
              <a:schemeClr val="lt1">
                <a:hueOff val="0"/>
                <a:satOff val="0"/>
                <a:lumOff val="0"/>
                <a:alphaOff val="0"/>
              </a:schemeClr>
            </a:lnRef>
            <a:fillRef idx="1">
              <a:schemeClr val="accent4">
                <a:hueOff val="-4464770"/>
                <a:satOff val="26899"/>
                <a:lumOff val="2156"/>
                <a:alphaOff val="0"/>
              </a:schemeClr>
            </a:fillRef>
            <a:effectRef idx="0">
              <a:schemeClr val="accent4">
                <a:hueOff val="-4464770"/>
                <a:satOff val="26899"/>
                <a:lumOff val="2156"/>
                <a:alphaOff val="0"/>
              </a:schemeClr>
            </a:effectRef>
            <a:fontRef idx="minor">
              <a:schemeClr val="lt1"/>
            </a:fontRef>
          </p:style>
          <p:txBody>
            <a:bodyPr spcFirstLastPara="0" vert="horz" wrap="square" lIns="147351" tIns="147351" rIns="147351" bIns="147351" numCol="1" spcCol="1270" anchor="ctr" anchorCtr="0">
              <a:noAutofit/>
            </a:bodyPr>
            <a:lstStyle/>
            <a:p>
              <a:pPr marL="0" marR="0" lvl="0" indent="0" algn="ctr" defTabSz="1466850" rtl="0" eaLnBrk="1" fontAlgn="auto" latinLnBrk="0" hangingPunct="1">
                <a:lnSpc>
                  <a:spcPct val="90000"/>
                </a:lnSpc>
                <a:spcBef>
                  <a:spcPct val="0"/>
                </a:spcBef>
                <a:spcAft>
                  <a:spcPct val="35000"/>
                </a:spcAft>
                <a:buClrTx/>
                <a:buSzTx/>
                <a:buFontTx/>
                <a:buNone/>
                <a:tabLst/>
                <a:defRPr/>
              </a:pPr>
              <a:endParaRPr kumimoji="0" lang="en-US" sz="3300" b="0" i="0" u="none" strike="noStrike" kern="1200" cap="none" spc="0" normalizeH="0" baseline="0" noProof="0" dirty="0">
                <a:ln>
                  <a:noFill/>
                </a:ln>
                <a:solidFill>
                  <a:prstClr val="white"/>
                </a:solidFill>
                <a:effectLst/>
                <a:uLnTx/>
                <a:uFillTx/>
                <a:latin typeface="Cambria"/>
                <a:ea typeface="+mn-ea"/>
                <a:cs typeface="+mn-cs"/>
              </a:endParaRPr>
            </a:p>
          </p:txBody>
        </p:sp>
      </p:grpSp>
      <p:sp>
        <p:nvSpPr>
          <p:cNvPr id="24" name="Footer Placeholder 23">
            <a:extLst>
              <a:ext uri="{FF2B5EF4-FFF2-40B4-BE49-F238E27FC236}">
                <a16:creationId xmlns:a16="http://schemas.microsoft.com/office/drawing/2014/main" id="{F7C86EAC-0C8A-480D-96E1-A898E9525FC6}"/>
              </a:ext>
            </a:extLst>
          </p:cNvPr>
          <p:cNvSpPr>
            <a:spLocks noGrp="1"/>
          </p:cNvSpPr>
          <p:nvPr>
            <p:ph type="ftr" sz="quarter" idx="3"/>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Calibri"/>
                <a:ea typeface="+mn-ea"/>
                <a:cs typeface="+mn-cs"/>
              </a:rPr>
              <a:t>National Core Indicators (NCI) </a:t>
            </a:r>
          </a:p>
        </p:txBody>
      </p:sp>
    </p:spTree>
    <p:extLst>
      <p:ext uri="{BB962C8B-B14F-4D97-AF65-F5344CB8AC3E}">
        <p14:creationId xmlns:p14="http://schemas.microsoft.com/office/powerpoint/2010/main" val="38645204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2015</a:t>
            </a:r>
          </a:p>
        </p:txBody>
      </p:sp>
      <p:sp>
        <p:nvSpPr>
          <p:cNvPr id="10" name="Content Placeholder 9"/>
          <p:cNvSpPr>
            <a:spLocks noGrp="1"/>
          </p:cNvSpPr>
          <p:nvPr>
            <p:ph idx="1"/>
          </p:nvPr>
        </p:nvSpPr>
        <p:spPr>
          <a:xfrm>
            <a:off x="4526280" y="1696253"/>
            <a:ext cx="4160520" cy="4417977"/>
          </a:xfrm>
        </p:spPr>
        <p:txBody>
          <a:bodyPr>
            <a:normAutofit/>
          </a:bodyPr>
          <a:lstStyle/>
          <a:p>
            <a:pPr marL="0" lvl="0" indent="0" defTabSz="914400">
              <a:spcBef>
                <a:spcPts val="0"/>
              </a:spcBef>
              <a:buNone/>
              <a:defRPr/>
            </a:pPr>
            <a:r>
              <a:rPr lang="en-US" sz="2500" kern="0" dirty="0">
                <a:solidFill>
                  <a:sysClr val="windowText" lastClr="000000"/>
                </a:solidFill>
              </a:rPr>
              <a:t>For this data cycle, </a:t>
            </a:r>
            <a:r>
              <a:rPr lang="en-US" sz="2500" b="1" kern="0" dirty="0">
                <a:solidFill>
                  <a:sysClr val="windowText" lastClr="000000"/>
                </a:solidFill>
              </a:rPr>
              <a:t>we worked with OH to set up system to separately examine DSPs within HCBS Waiver Supports and those from ICF/IID supports</a:t>
            </a:r>
            <a:r>
              <a:rPr lang="en-US" sz="2500" kern="0" dirty="0">
                <a:solidFill>
                  <a:sysClr val="windowText" lastClr="000000"/>
                </a:solidFill>
              </a:rPr>
              <a:t>. </a:t>
            </a:r>
          </a:p>
          <a:p>
            <a:pPr marL="0" lvl="0" indent="0" defTabSz="914400">
              <a:spcBef>
                <a:spcPts val="0"/>
              </a:spcBef>
              <a:buNone/>
              <a:defRPr/>
            </a:pPr>
            <a:endParaRPr lang="en-US" sz="2500" kern="0" dirty="0">
              <a:solidFill>
                <a:sysClr val="windowText" lastClr="000000"/>
              </a:solidFill>
            </a:endParaRPr>
          </a:p>
          <a:p>
            <a:pPr marL="0" lvl="0" indent="0" defTabSz="914400">
              <a:spcBef>
                <a:spcPts val="0"/>
              </a:spcBef>
              <a:buNone/>
              <a:defRPr/>
            </a:pPr>
            <a:r>
              <a:rPr lang="en-US" sz="2500" kern="0" dirty="0">
                <a:solidFill>
                  <a:sysClr val="windowText" lastClr="000000"/>
                </a:solidFill>
              </a:rPr>
              <a:t>Therefore, throughout this report, the two groups are treated as separate entities (OH_ICF and OH_HCBS)</a:t>
            </a:r>
          </a:p>
        </p:txBody>
      </p:sp>
      <p:sp>
        <p:nvSpPr>
          <p:cNvPr id="9" name="Footer Placeholder 3"/>
          <p:cNvSpPr>
            <a:spLocks noGrp="1"/>
          </p:cNvSpPr>
          <p:nvPr>
            <p:ph type="ftr" sz="quarter" idx="3"/>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Calibri"/>
                <a:ea typeface="+mn-ea"/>
                <a:cs typeface="+mn-cs"/>
              </a:rPr>
              <a:t>National Core Indicators (NCI) </a:t>
            </a:r>
          </a:p>
        </p:txBody>
      </p:sp>
      <p:sp>
        <p:nvSpPr>
          <p:cNvPr id="12" name="Content Placeholder 9"/>
          <p:cNvSpPr txBox="1">
            <a:spLocks/>
          </p:cNvSpPr>
          <p:nvPr/>
        </p:nvSpPr>
        <p:spPr>
          <a:xfrm>
            <a:off x="2886375" y="2004226"/>
            <a:ext cx="1306238" cy="3976122"/>
          </a:xfrm>
          <a:prstGeom prst="rect">
            <a:avLst/>
          </a:prstGeom>
        </p:spPr>
        <p:txBody>
          <a:bodyPr vert="horz" lIns="91440" tIns="45720" rIns="91440" bIns="45720" rtlCol="0">
            <a:noAutofit/>
          </a:bodyPr>
          <a:lstStyle>
            <a:lvl1pPr indent="0">
              <a:spcBef>
                <a:spcPts val="1200"/>
              </a:spcBef>
              <a:buFont typeface="Arial"/>
              <a:buNone/>
              <a:defRPr sz="2600" b="1">
                <a:solidFill>
                  <a:srgbClr val="333333"/>
                </a:solidFill>
              </a:defRPr>
            </a:lvl1pPr>
            <a:lvl2pPr marL="742950" indent="-285750">
              <a:spcBef>
                <a:spcPct val="20000"/>
              </a:spcBef>
              <a:buFont typeface="Wingdings" charset="2"/>
              <a:buChar char="§"/>
              <a:defRPr sz="2800">
                <a:solidFill>
                  <a:srgbClr val="0E5763"/>
                </a:solidFill>
              </a:defRPr>
            </a:lvl2pPr>
            <a:lvl3pPr marL="1143000" indent="-228600">
              <a:spcBef>
                <a:spcPct val="20000"/>
              </a:spcBef>
              <a:buFont typeface="Arial"/>
              <a:buChar char="•"/>
              <a:defRPr sz="2400">
                <a:solidFill>
                  <a:srgbClr val="333333"/>
                </a:solidFill>
              </a:defRPr>
            </a:lvl3pPr>
            <a:lvl4pPr marL="1600200" indent="-228600">
              <a:spcBef>
                <a:spcPct val="20000"/>
              </a:spcBef>
              <a:buFont typeface="Wingdings" charset="2"/>
              <a:buChar char="§"/>
              <a:defRPr sz="2000">
                <a:solidFill>
                  <a:srgbClr val="0E5763"/>
                </a:solidFill>
              </a:defRPr>
            </a:lvl4pPr>
            <a:lvl5pPr marL="2057400" indent="-228600">
              <a:spcBef>
                <a:spcPct val="20000"/>
              </a:spcBef>
              <a:buFont typeface="Wingdings" charset="2"/>
              <a:buChar char="§"/>
              <a:defRPr sz="2000">
                <a:solidFill>
                  <a:srgbClr val="333333"/>
                </a:solidFill>
              </a:defRPr>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pPr marL="0" marR="0" lvl="0" indent="0" algn="l" defTabSz="457200" rtl="0" eaLnBrk="1" fontAlgn="auto" latinLnBrk="0" hangingPunct="1">
              <a:lnSpc>
                <a:spcPct val="100000"/>
              </a:lnSpc>
              <a:spcBef>
                <a:spcPts val="600"/>
              </a:spcBef>
              <a:spcAft>
                <a:spcPts val="0"/>
              </a:spcAft>
              <a:buClrTx/>
              <a:buSzTx/>
              <a:buFont typeface="Arial"/>
              <a:buNone/>
              <a:tabLst/>
              <a:defRPr/>
            </a:pPr>
            <a:r>
              <a:rPr kumimoji="0" lang="en-US" sz="2600" b="1" i="0" u="none" strike="noStrike" kern="1200" cap="none" spc="0" normalizeH="0" baseline="0" noProof="0" dirty="0">
                <a:ln>
                  <a:noFill/>
                </a:ln>
                <a:solidFill>
                  <a:srgbClr val="333333"/>
                </a:solidFill>
                <a:effectLst/>
                <a:uLnTx/>
                <a:uFillTx/>
                <a:latin typeface="Cambria"/>
                <a:ea typeface="+mn-ea"/>
                <a:cs typeface="+mn-cs"/>
              </a:rPr>
              <a:t>OH</a:t>
            </a:r>
          </a:p>
          <a:p>
            <a:pPr marL="0" marR="0" lvl="0" indent="0" algn="l" defTabSz="457200" rtl="0" eaLnBrk="1" fontAlgn="auto" latinLnBrk="0" hangingPunct="1">
              <a:lnSpc>
                <a:spcPct val="100000"/>
              </a:lnSpc>
              <a:spcBef>
                <a:spcPts val="600"/>
              </a:spcBef>
              <a:spcAft>
                <a:spcPts val="0"/>
              </a:spcAft>
              <a:buClrTx/>
              <a:buSzTx/>
              <a:buFont typeface="Arial"/>
              <a:buNone/>
              <a:tabLst/>
              <a:defRPr/>
            </a:pPr>
            <a:r>
              <a:rPr kumimoji="0" lang="en-US" sz="2600" b="1" i="0" u="none" strike="noStrike" kern="1200" cap="none" spc="0" normalizeH="0" baseline="0" noProof="0" dirty="0">
                <a:ln>
                  <a:noFill/>
                </a:ln>
                <a:solidFill>
                  <a:srgbClr val="333333"/>
                </a:solidFill>
                <a:effectLst/>
                <a:uLnTx/>
                <a:uFillTx/>
                <a:latin typeface="Cambria"/>
                <a:ea typeface="+mn-ea"/>
                <a:cs typeface="+mn-cs"/>
              </a:rPr>
              <a:t>OR</a:t>
            </a:r>
          </a:p>
          <a:p>
            <a:pPr marL="0" marR="0" lvl="0" indent="0" algn="l" defTabSz="457200" rtl="0" eaLnBrk="1" fontAlgn="auto" latinLnBrk="0" hangingPunct="1">
              <a:lnSpc>
                <a:spcPct val="100000"/>
              </a:lnSpc>
              <a:spcBef>
                <a:spcPts val="600"/>
              </a:spcBef>
              <a:spcAft>
                <a:spcPts val="0"/>
              </a:spcAft>
              <a:buClrTx/>
              <a:buSzTx/>
              <a:buFont typeface="Arial"/>
              <a:buNone/>
              <a:tabLst/>
              <a:defRPr/>
            </a:pPr>
            <a:r>
              <a:rPr kumimoji="0" lang="en-US" sz="2600" b="1" i="0" u="none" strike="noStrike" kern="1200" cap="none" spc="0" normalizeH="0" baseline="0" noProof="0" dirty="0">
                <a:ln>
                  <a:noFill/>
                </a:ln>
                <a:solidFill>
                  <a:srgbClr val="333333"/>
                </a:solidFill>
                <a:effectLst/>
                <a:uLnTx/>
                <a:uFillTx/>
                <a:latin typeface="Cambria"/>
                <a:ea typeface="+mn-ea"/>
                <a:cs typeface="+mn-cs"/>
              </a:rPr>
              <a:t>PA</a:t>
            </a:r>
          </a:p>
          <a:p>
            <a:pPr marL="0" marR="0" lvl="0" indent="0" algn="l" defTabSz="457200" rtl="0" eaLnBrk="1" fontAlgn="auto" latinLnBrk="0" hangingPunct="1">
              <a:lnSpc>
                <a:spcPct val="100000"/>
              </a:lnSpc>
              <a:spcBef>
                <a:spcPts val="600"/>
              </a:spcBef>
              <a:spcAft>
                <a:spcPts val="0"/>
              </a:spcAft>
              <a:buClrTx/>
              <a:buSzTx/>
              <a:buFont typeface="Arial"/>
              <a:buNone/>
              <a:tabLst/>
              <a:defRPr/>
            </a:pPr>
            <a:r>
              <a:rPr kumimoji="0" lang="en-US" sz="2600" b="1" i="0" u="none" strike="noStrike" kern="1200" cap="none" spc="0" normalizeH="0" baseline="0" noProof="0" dirty="0">
                <a:ln>
                  <a:noFill/>
                </a:ln>
                <a:solidFill>
                  <a:srgbClr val="333333"/>
                </a:solidFill>
                <a:effectLst/>
                <a:uLnTx/>
                <a:uFillTx/>
                <a:latin typeface="Cambria"/>
                <a:ea typeface="+mn-ea"/>
                <a:cs typeface="+mn-cs"/>
              </a:rPr>
              <a:t>SC</a:t>
            </a:r>
          </a:p>
          <a:p>
            <a:pPr marL="0" marR="0" lvl="0" indent="0" algn="l" defTabSz="457200" rtl="0" eaLnBrk="1" fontAlgn="auto" latinLnBrk="0" hangingPunct="1">
              <a:lnSpc>
                <a:spcPct val="100000"/>
              </a:lnSpc>
              <a:spcBef>
                <a:spcPts val="600"/>
              </a:spcBef>
              <a:spcAft>
                <a:spcPts val="0"/>
              </a:spcAft>
              <a:buClrTx/>
              <a:buSzTx/>
              <a:buFont typeface="Arial"/>
              <a:buNone/>
              <a:tabLst/>
              <a:defRPr/>
            </a:pPr>
            <a:r>
              <a:rPr kumimoji="0" lang="en-US" sz="2600" b="1" i="0" u="none" strike="noStrike" kern="1200" cap="none" spc="0" normalizeH="0" baseline="0" noProof="0" dirty="0">
                <a:ln>
                  <a:noFill/>
                </a:ln>
                <a:solidFill>
                  <a:srgbClr val="333333"/>
                </a:solidFill>
                <a:effectLst/>
                <a:uLnTx/>
                <a:uFillTx/>
                <a:latin typeface="Cambria"/>
                <a:ea typeface="+mn-ea"/>
                <a:cs typeface="+mn-cs"/>
              </a:rPr>
              <a:t>SD</a:t>
            </a:r>
          </a:p>
          <a:p>
            <a:pPr marL="0" marR="0" lvl="0" indent="0" algn="l" defTabSz="457200" rtl="0" eaLnBrk="1" fontAlgn="auto" latinLnBrk="0" hangingPunct="1">
              <a:lnSpc>
                <a:spcPct val="100000"/>
              </a:lnSpc>
              <a:spcBef>
                <a:spcPts val="600"/>
              </a:spcBef>
              <a:spcAft>
                <a:spcPts val="0"/>
              </a:spcAft>
              <a:buClrTx/>
              <a:buSzTx/>
              <a:buFont typeface="Arial"/>
              <a:buNone/>
              <a:tabLst/>
              <a:defRPr/>
            </a:pPr>
            <a:r>
              <a:rPr kumimoji="0" lang="en-US" sz="2600" b="1" i="0" u="none" strike="noStrike" kern="1200" cap="none" spc="0" normalizeH="0" baseline="0" noProof="0" dirty="0">
                <a:ln>
                  <a:noFill/>
                </a:ln>
                <a:solidFill>
                  <a:srgbClr val="333333"/>
                </a:solidFill>
                <a:effectLst/>
                <a:uLnTx/>
                <a:uFillTx/>
                <a:latin typeface="Cambria"/>
                <a:ea typeface="+mn-ea"/>
                <a:cs typeface="+mn-cs"/>
              </a:rPr>
              <a:t>TN</a:t>
            </a:r>
          </a:p>
          <a:p>
            <a:pPr marL="0" marR="0" lvl="0" indent="0" algn="l" defTabSz="457200" rtl="0" eaLnBrk="1" fontAlgn="auto" latinLnBrk="0" hangingPunct="1">
              <a:lnSpc>
                <a:spcPct val="100000"/>
              </a:lnSpc>
              <a:spcBef>
                <a:spcPts val="600"/>
              </a:spcBef>
              <a:spcAft>
                <a:spcPts val="0"/>
              </a:spcAft>
              <a:buClrTx/>
              <a:buSzTx/>
              <a:buFont typeface="Arial"/>
              <a:buNone/>
              <a:tabLst/>
              <a:defRPr/>
            </a:pPr>
            <a:r>
              <a:rPr kumimoji="0" lang="en-US" sz="2600" b="1" i="0" u="none" strike="noStrike" kern="1200" cap="none" spc="0" normalizeH="0" baseline="0" noProof="0" dirty="0">
                <a:ln>
                  <a:noFill/>
                </a:ln>
                <a:solidFill>
                  <a:srgbClr val="333333"/>
                </a:solidFill>
                <a:effectLst/>
                <a:uLnTx/>
                <a:uFillTx/>
                <a:latin typeface="Cambria"/>
                <a:ea typeface="+mn-ea"/>
                <a:cs typeface="+mn-cs"/>
              </a:rPr>
              <a:t>TX</a:t>
            </a:r>
          </a:p>
          <a:p>
            <a:pPr marL="0" marR="0" lvl="0" indent="0" algn="l" defTabSz="457200" rtl="0" eaLnBrk="1" fontAlgn="auto" latinLnBrk="0" hangingPunct="1">
              <a:lnSpc>
                <a:spcPct val="100000"/>
              </a:lnSpc>
              <a:spcBef>
                <a:spcPts val="600"/>
              </a:spcBef>
              <a:spcAft>
                <a:spcPts val="0"/>
              </a:spcAft>
              <a:buClrTx/>
              <a:buSzTx/>
              <a:buFont typeface="Arial"/>
              <a:buNone/>
              <a:tabLst/>
              <a:defRPr/>
            </a:pPr>
            <a:r>
              <a:rPr kumimoji="0" lang="en-US" sz="2600" b="1" i="0" u="none" strike="noStrike" kern="1200" cap="none" spc="0" normalizeH="0" baseline="0" noProof="0" dirty="0">
                <a:ln>
                  <a:noFill/>
                </a:ln>
                <a:solidFill>
                  <a:srgbClr val="333333"/>
                </a:solidFill>
                <a:effectLst/>
                <a:uLnTx/>
                <a:uFillTx/>
                <a:latin typeface="Cambria"/>
                <a:ea typeface="+mn-ea"/>
                <a:cs typeface="+mn-cs"/>
              </a:rPr>
              <a:t>UT</a:t>
            </a:r>
          </a:p>
          <a:p>
            <a:pPr marL="0" marR="0" lvl="0" indent="0" algn="l" defTabSz="457200" rtl="0" eaLnBrk="1" fontAlgn="auto" latinLnBrk="0" hangingPunct="1">
              <a:lnSpc>
                <a:spcPct val="100000"/>
              </a:lnSpc>
              <a:spcBef>
                <a:spcPts val="600"/>
              </a:spcBef>
              <a:spcAft>
                <a:spcPts val="0"/>
              </a:spcAft>
              <a:buClrTx/>
              <a:buSzTx/>
              <a:buFont typeface="Arial"/>
              <a:buNone/>
              <a:tabLst/>
              <a:defRPr/>
            </a:pPr>
            <a:r>
              <a:rPr kumimoji="0" lang="en-US" sz="2600" b="1" i="0" u="none" strike="noStrike" kern="1200" cap="none" spc="0" normalizeH="0" baseline="0" noProof="0" dirty="0">
                <a:ln>
                  <a:noFill/>
                </a:ln>
                <a:solidFill>
                  <a:srgbClr val="333333"/>
                </a:solidFill>
                <a:effectLst/>
                <a:uLnTx/>
                <a:uFillTx/>
                <a:latin typeface="Cambria"/>
                <a:ea typeface="+mn-ea"/>
                <a:cs typeface="+mn-cs"/>
              </a:rPr>
              <a:t>VT</a:t>
            </a:r>
          </a:p>
          <a:p>
            <a:pPr marL="0" marR="0" lvl="0" indent="0" algn="l" defTabSz="457200" rtl="0" eaLnBrk="1" fontAlgn="auto" latinLnBrk="0" hangingPunct="1">
              <a:lnSpc>
                <a:spcPct val="100000"/>
              </a:lnSpc>
              <a:spcBef>
                <a:spcPts val="600"/>
              </a:spcBef>
              <a:spcAft>
                <a:spcPts val="0"/>
              </a:spcAft>
              <a:buClrTx/>
              <a:buSzTx/>
              <a:buFont typeface="Arial"/>
              <a:buNone/>
              <a:tabLst/>
              <a:defRPr/>
            </a:pPr>
            <a:endParaRPr kumimoji="0" lang="en-US" sz="2600" b="1" i="0" u="none" strike="noStrike" kern="1200" cap="none" spc="0" normalizeH="0" baseline="0" noProof="0" dirty="0">
              <a:ln>
                <a:noFill/>
              </a:ln>
              <a:solidFill>
                <a:srgbClr val="333333"/>
              </a:solidFill>
              <a:effectLst/>
              <a:uLnTx/>
              <a:uFillTx/>
              <a:latin typeface="Cambria"/>
              <a:ea typeface="+mn-ea"/>
              <a:cs typeface="+mn-cs"/>
            </a:endParaRPr>
          </a:p>
        </p:txBody>
      </p:sp>
      <p:sp>
        <p:nvSpPr>
          <p:cNvPr id="8" name="Rectangle 7">
            <a:extLst>
              <a:ext uri="{FF2B5EF4-FFF2-40B4-BE49-F238E27FC236}">
                <a16:creationId xmlns:a16="http://schemas.microsoft.com/office/drawing/2014/main" id="{881A65B9-C3EC-4DB8-BB2E-9A530AB8B164}"/>
              </a:ext>
            </a:extLst>
          </p:cNvPr>
          <p:cNvSpPr/>
          <p:nvPr/>
        </p:nvSpPr>
        <p:spPr>
          <a:xfrm>
            <a:off x="1556813" y="2030204"/>
            <a:ext cx="4572000" cy="4370427"/>
          </a:xfrm>
          <a:prstGeom prst="rect">
            <a:avLst/>
          </a:prstGeom>
        </p:spPr>
        <p:txBody>
          <a:bodyPr vert="horz" lIns="91440" tIns="45720" rIns="91440" bIns="45720" rtlCol="0">
            <a:no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US" sz="2600" b="1" i="0" u="none" strike="noStrike" kern="1200" cap="none" spc="0" normalizeH="0" baseline="0" noProof="0" dirty="0">
                <a:ln>
                  <a:noFill/>
                </a:ln>
                <a:solidFill>
                  <a:srgbClr val="333333"/>
                </a:solidFill>
                <a:effectLst/>
                <a:uLnTx/>
                <a:uFillTx/>
                <a:latin typeface="Cambria"/>
                <a:ea typeface="+mn-ea"/>
                <a:cs typeface="+mn-cs"/>
              </a:rPr>
              <a:t>AL</a:t>
            </a:r>
          </a:p>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US" sz="2600" b="1" i="0" u="none" strike="noStrike" kern="1200" cap="none" spc="0" normalizeH="0" baseline="0" noProof="0" dirty="0">
                <a:ln>
                  <a:noFill/>
                </a:ln>
                <a:solidFill>
                  <a:srgbClr val="333333"/>
                </a:solidFill>
                <a:effectLst/>
                <a:uLnTx/>
                <a:uFillTx/>
                <a:latin typeface="Cambria"/>
                <a:ea typeface="+mn-ea"/>
                <a:cs typeface="+mn-cs"/>
              </a:rPr>
              <a:t>AZ</a:t>
            </a:r>
          </a:p>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US" sz="2600" b="1" i="0" u="none" strike="noStrike" kern="1200" cap="none" spc="0" normalizeH="0" baseline="0" noProof="0" dirty="0">
                <a:ln>
                  <a:noFill/>
                </a:ln>
                <a:solidFill>
                  <a:srgbClr val="333333"/>
                </a:solidFill>
                <a:effectLst/>
                <a:uLnTx/>
                <a:uFillTx/>
                <a:latin typeface="Cambria"/>
                <a:ea typeface="+mn-ea"/>
                <a:cs typeface="+mn-cs"/>
              </a:rPr>
              <a:t>DC</a:t>
            </a:r>
          </a:p>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US" sz="2600" b="1" i="0" u="none" strike="noStrike" kern="1200" cap="none" spc="0" normalizeH="0" baseline="0" noProof="0" dirty="0">
                <a:ln>
                  <a:noFill/>
                </a:ln>
                <a:solidFill>
                  <a:srgbClr val="333333"/>
                </a:solidFill>
                <a:effectLst/>
                <a:uLnTx/>
                <a:uFillTx/>
                <a:latin typeface="Cambria"/>
                <a:ea typeface="+mn-ea"/>
                <a:cs typeface="+mn-cs"/>
              </a:rPr>
              <a:t>GA</a:t>
            </a:r>
          </a:p>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US" sz="2600" b="1" i="0" u="none" strike="noStrike" kern="1200" cap="none" spc="0" normalizeH="0" baseline="0" noProof="0" dirty="0">
                <a:ln>
                  <a:noFill/>
                </a:ln>
                <a:solidFill>
                  <a:srgbClr val="333333"/>
                </a:solidFill>
                <a:effectLst/>
                <a:uLnTx/>
                <a:uFillTx/>
                <a:latin typeface="Cambria"/>
                <a:ea typeface="+mn-ea"/>
                <a:cs typeface="+mn-cs"/>
              </a:rPr>
              <a:t>IN</a:t>
            </a:r>
          </a:p>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US" sz="2600" b="1" i="0" u="none" strike="noStrike" kern="1200" cap="none" spc="0" normalizeH="0" baseline="0" noProof="0" dirty="0">
                <a:ln>
                  <a:noFill/>
                </a:ln>
                <a:solidFill>
                  <a:srgbClr val="333333"/>
                </a:solidFill>
                <a:effectLst/>
                <a:uLnTx/>
                <a:uFillTx/>
                <a:latin typeface="Cambria"/>
                <a:ea typeface="+mn-ea"/>
                <a:cs typeface="+mn-cs"/>
              </a:rPr>
              <a:t>KY</a:t>
            </a:r>
          </a:p>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US" sz="2600" b="1" i="0" u="none" strike="noStrike" kern="1200" cap="none" spc="0" normalizeH="0" baseline="0" noProof="0" dirty="0">
                <a:ln>
                  <a:noFill/>
                </a:ln>
                <a:solidFill>
                  <a:srgbClr val="333333"/>
                </a:solidFill>
                <a:effectLst/>
                <a:uLnTx/>
                <a:uFillTx/>
                <a:latin typeface="Cambria"/>
                <a:ea typeface="+mn-ea"/>
                <a:cs typeface="+mn-cs"/>
              </a:rPr>
              <a:t>MN</a:t>
            </a:r>
          </a:p>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US" sz="2600" b="1" i="0" u="none" strike="noStrike" kern="1200" cap="none" spc="0" normalizeH="0" baseline="0" noProof="0" dirty="0">
                <a:ln>
                  <a:noFill/>
                </a:ln>
                <a:solidFill>
                  <a:srgbClr val="333333"/>
                </a:solidFill>
                <a:effectLst/>
                <a:uLnTx/>
                <a:uFillTx/>
                <a:latin typeface="Cambria"/>
                <a:ea typeface="+mn-ea"/>
                <a:cs typeface="+mn-cs"/>
              </a:rPr>
              <a:t>MO</a:t>
            </a:r>
          </a:p>
        </p:txBody>
      </p:sp>
      <p:sp>
        <p:nvSpPr>
          <p:cNvPr id="14" name="Rectangle 13">
            <a:extLst>
              <a:ext uri="{FF2B5EF4-FFF2-40B4-BE49-F238E27FC236}">
                <a16:creationId xmlns:a16="http://schemas.microsoft.com/office/drawing/2014/main" id="{38806948-1320-4A42-87F2-8EFB0B4D1D04}"/>
              </a:ext>
            </a:extLst>
          </p:cNvPr>
          <p:cNvSpPr/>
          <p:nvPr/>
        </p:nvSpPr>
        <p:spPr>
          <a:xfrm>
            <a:off x="602131" y="1229286"/>
            <a:ext cx="3761947" cy="655320"/>
          </a:xfrm>
          <a:prstGeom prst="rect">
            <a:avLst/>
          </a:prstGeom>
          <a:solidFill>
            <a:srgbClr val="076D82"/>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100" b="0" i="0" u="none" strike="noStrike" kern="1200" cap="none" spc="0" normalizeH="0" baseline="0" noProof="0" dirty="0">
                <a:ln>
                  <a:noFill/>
                </a:ln>
                <a:solidFill>
                  <a:prstClr val="white"/>
                </a:solidFill>
                <a:effectLst/>
                <a:uLnTx/>
                <a:uFillTx/>
                <a:latin typeface="Calibri"/>
                <a:ea typeface="+mn-ea"/>
                <a:cs typeface="+mn-cs"/>
              </a:rPr>
              <a:t>17 States</a:t>
            </a:r>
          </a:p>
        </p:txBody>
      </p:sp>
    </p:spTree>
    <p:extLst>
      <p:ext uri="{BB962C8B-B14F-4D97-AF65-F5344CB8AC3E}">
        <p14:creationId xmlns:p14="http://schemas.microsoft.com/office/powerpoint/2010/main" val="40835766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supports: 1) Residential</a:t>
            </a:r>
          </a:p>
        </p:txBody>
      </p:sp>
      <p:sp>
        <p:nvSpPr>
          <p:cNvPr id="3" name="Content Placeholder 2"/>
          <p:cNvSpPr>
            <a:spLocks noGrp="1"/>
          </p:cNvSpPr>
          <p:nvPr>
            <p:ph idx="1"/>
          </p:nvPr>
        </p:nvSpPr>
        <p:spPr>
          <a:xfrm>
            <a:off x="441960" y="1600198"/>
            <a:ext cx="4130040" cy="4417977"/>
          </a:xfrm>
        </p:spPr>
        <p:txBody>
          <a:bodyPr>
            <a:normAutofit/>
          </a:bodyPr>
          <a:lstStyle/>
          <a:p>
            <a:r>
              <a:rPr lang="en-US" sz="2700" dirty="0"/>
              <a:t>Living accommodations, services, and supports provided to a person outside of the family home</a:t>
            </a:r>
          </a:p>
          <a:p>
            <a:r>
              <a:rPr lang="en-US" sz="2700" dirty="0"/>
              <a:t>Residential supports: 75% of responding agencies </a:t>
            </a:r>
          </a:p>
          <a:p>
            <a:endParaRPr lang="en-US" sz="2700" dirty="0"/>
          </a:p>
        </p:txBody>
      </p:sp>
      <p:sp>
        <p:nvSpPr>
          <p:cNvPr id="6" name="Footer Placeholder 3"/>
          <p:cNvSpPr>
            <a:spLocks noGrp="1"/>
          </p:cNvSpPr>
          <p:nvPr>
            <p:ph type="ftr" sz="quarter" idx="3"/>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Calibri"/>
                <a:ea typeface="+mn-ea"/>
                <a:cs typeface="+mn-cs"/>
              </a:rPr>
              <a:t>National Core Indicators (NCI) </a:t>
            </a:r>
          </a:p>
        </p:txBody>
      </p:sp>
      <p:pic>
        <p:nvPicPr>
          <p:cNvPr id="5" name="Picture 4"/>
          <p:cNvPicPr>
            <a:picLocks noChangeAspect="1"/>
          </p:cNvPicPr>
          <p:nvPr/>
        </p:nvPicPr>
        <p:blipFill rotWithShape="1">
          <a:blip r:embed="rId3"/>
          <a:srcRect r="6927"/>
          <a:stretch/>
        </p:blipFill>
        <p:spPr>
          <a:xfrm>
            <a:off x="4572000" y="1319198"/>
            <a:ext cx="4505077" cy="4979979"/>
          </a:xfrm>
          <a:prstGeom prst="rect">
            <a:avLst/>
          </a:prstGeom>
        </p:spPr>
      </p:pic>
    </p:spTree>
    <p:extLst>
      <p:ext uri="{BB962C8B-B14F-4D97-AF65-F5344CB8AC3E}">
        <p14:creationId xmlns:p14="http://schemas.microsoft.com/office/powerpoint/2010/main" val="2690041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supports: 2) In-home</a:t>
            </a:r>
          </a:p>
        </p:txBody>
      </p:sp>
      <p:sp>
        <p:nvSpPr>
          <p:cNvPr id="3" name="Content Placeholder 2"/>
          <p:cNvSpPr>
            <a:spLocks noGrp="1"/>
          </p:cNvSpPr>
          <p:nvPr>
            <p:ph idx="1"/>
          </p:nvPr>
        </p:nvSpPr>
        <p:spPr>
          <a:xfrm>
            <a:off x="457200" y="1600200"/>
            <a:ext cx="3920986" cy="4417977"/>
          </a:xfrm>
        </p:spPr>
        <p:txBody>
          <a:bodyPr>
            <a:normAutofit/>
          </a:bodyPr>
          <a:lstStyle/>
          <a:p>
            <a:r>
              <a:rPr lang="en-US" sz="2700" dirty="0"/>
              <a:t>Supports provided to a person in the family home</a:t>
            </a:r>
          </a:p>
          <a:p>
            <a:r>
              <a:rPr lang="en-US" sz="2700" dirty="0"/>
              <a:t>In-home supports: 50% of responding agencies</a:t>
            </a:r>
          </a:p>
          <a:p>
            <a:endParaRPr lang="en-US" sz="2700" dirty="0"/>
          </a:p>
        </p:txBody>
      </p:sp>
      <p:sp>
        <p:nvSpPr>
          <p:cNvPr id="7" name="Footer Placeholder 3"/>
          <p:cNvSpPr>
            <a:spLocks noGrp="1"/>
          </p:cNvSpPr>
          <p:nvPr>
            <p:ph type="ftr" sz="quarter" idx="3"/>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Calibri"/>
                <a:ea typeface="+mn-ea"/>
                <a:cs typeface="+mn-cs"/>
              </a:rPr>
              <a:t>National Core Indicators (NCI) </a:t>
            </a:r>
          </a:p>
        </p:txBody>
      </p:sp>
      <p:pic>
        <p:nvPicPr>
          <p:cNvPr id="6" name="Picture 5"/>
          <p:cNvPicPr>
            <a:picLocks noChangeAspect="1"/>
          </p:cNvPicPr>
          <p:nvPr/>
        </p:nvPicPr>
        <p:blipFill>
          <a:blip r:embed="rId3"/>
          <a:stretch>
            <a:fillRect/>
          </a:stretch>
        </p:blipFill>
        <p:spPr>
          <a:xfrm>
            <a:off x="4572036" y="1600200"/>
            <a:ext cx="4246931" cy="3145454"/>
          </a:xfrm>
          <a:prstGeom prst="rect">
            <a:avLst/>
          </a:prstGeom>
        </p:spPr>
      </p:pic>
      <p:sp>
        <p:nvSpPr>
          <p:cNvPr id="5" name="TextBox 4"/>
          <p:cNvSpPr txBox="1"/>
          <p:nvPr/>
        </p:nvSpPr>
        <p:spPr>
          <a:xfrm>
            <a:off x="4141304" y="5559180"/>
            <a:ext cx="5021226"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33333"/>
                </a:solidFill>
                <a:effectLst/>
                <a:uLnTx/>
                <a:uFillTx/>
                <a:latin typeface="Cambria"/>
                <a:ea typeface="+mn-ea"/>
                <a:cs typeface="+mn-cs"/>
              </a:rPr>
              <a:t>*We have refined the definition of each in-home support for the 2016 survey. </a:t>
            </a:r>
          </a:p>
        </p:txBody>
      </p:sp>
    </p:spTree>
    <p:extLst>
      <p:ext uri="{BB962C8B-B14F-4D97-AF65-F5344CB8AC3E}">
        <p14:creationId xmlns:p14="http://schemas.microsoft.com/office/powerpoint/2010/main" val="37762112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r>
              <a:rPr lang="en-US" dirty="0"/>
              <a:t>Types of supports: 3) Non-residential</a:t>
            </a:r>
          </a:p>
        </p:txBody>
      </p:sp>
      <p:sp>
        <p:nvSpPr>
          <p:cNvPr id="3" name="Content Placeholder 2"/>
          <p:cNvSpPr>
            <a:spLocks noGrp="1"/>
          </p:cNvSpPr>
          <p:nvPr>
            <p:ph idx="1"/>
          </p:nvPr>
        </p:nvSpPr>
        <p:spPr>
          <a:xfrm>
            <a:off x="249677" y="1600200"/>
            <a:ext cx="4876800" cy="4417977"/>
          </a:xfrm>
        </p:spPr>
        <p:txBody>
          <a:bodyPr>
            <a:noAutofit/>
          </a:bodyPr>
          <a:lstStyle/>
          <a:p>
            <a:r>
              <a:rPr lang="en-US" sz="2700" dirty="0"/>
              <a:t>Supports provided outside an individual’s home such as:</a:t>
            </a:r>
          </a:p>
          <a:p>
            <a:pPr lvl="1"/>
            <a:r>
              <a:rPr lang="en-US" sz="2300" dirty="0"/>
              <a:t>adult day program services and community supports</a:t>
            </a:r>
          </a:p>
          <a:p>
            <a:pPr lvl="1"/>
            <a:r>
              <a:rPr lang="en-US" sz="2300" dirty="0"/>
              <a:t>supports to help people while at a paid job, or people seeking a job (e.g., work-related support)</a:t>
            </a:r>
          </a:p>
          <a:p>
            <a:r>
              <a:rPr lang="en-US" sz="2700" dirty="0"/>
              <a:t>Non-residential supports: 71% of responding agencies</a:t>
            </a:r>
          </a:p>
          <a:p>
            <a:endParaRPr lang="en-US" sz="2700" dirty="0"/>
          </a:p>
        </p:txBody>
      </p:sp>
      <p:sp>
        <p:nvSpPr>
          <p:cNvPr id="6" name="Footer Placeholder 3"/>
          <p:cNvSpPr>
            <a:spLocks noGrp="1"/>
          </p:cNvSpPr>
          <p:nvPr>
            <p:ph type="ftr" sz="quarter" idx="3"/>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Calibri"/>
                <a:ea typeface="+mn-ea"/>
                <a:cs typeface="+mn-cs"/>
              </a:rPr>
              <a:t>National Core Indicators (NCI) </a:t>
            </a:r>
          </a:p>
        </p:txBody>
      </p:sp>
      <p:pic>
        <p:nvPicPr>
          <p:cNvPr id="5" name="Picture 4"/>
          <p:cNvPicPr>
            <a:picLocks noChangeAspect="1"/>
          </p:cNvPicPr>
          <p:nvPr/>
        </p:nvPicPr>
        <p:blipFill rotWithShape="1">
          <a:blip r:embed="rId3"/>
          <a:srcRect r="10815" b="4216"/>
          <a:stretch/>
        </p:blipFill>
        <p:spPr>
          <a:xfrm>
            <a:off x="5126477" y="1394423"/>
            <a:ext cx="4017523" cy="4829530"/>
          </a:xfrm>
          <a:prstGeom prst="rect">
            <a:avLst/>
          </a:prstGeom>
        </p:spPr>
      </p:pic>
    </p:spTree>
    <p:extLst>
      <p:ext uri="{BB962C8B-B14F-4D97-AF65-F5344CB8AC3E}">
        <p14:creationId xmlns:p14="http://schemas.microsoft.com/office/powerpoint/2010/main" val="4657371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New to the NCI team</a:t>
            </a:r>
          </a:p>
        </p:txBody>
      </p:sp>
      <p:sp>
        <p:nvSpPr>
          <p:cNvPr id="3" name="Content Placeholder 2"/>
          <p:cNvSpPr>
            <a:spLocks noGrp="1"/>
          </p:cNvSpPr>
          <p:nvPr>
            <p:ph idx="1"/>
          </p:nvPr>
        </p:nvSpPr>
        <p:spPr>
          <a:xfrm>
            <a:off x="457200" y="1728008"/>
            <a:ext cx="6997534" cy="3528890"/>
          </a:xfrm>
          <a:solidFill>
            <a:schemeClr val="bg1">
              <a:alpha val="45000"/>
            </a:schemeClr>
          </a:solidFill>
        </p:spPr>
        <p:txBody>
          <a:bodyPr>
            <a:normAutofit/>
          </a:bodyPr>
          <a:lstStyle/>
          <a:p>
            <a:pPr>
              <a:spcBef>
                <a:spcPts val="3600"/>
              </a:spcBef>
              <a:buClr>
                <a:schemeClr val="bg1"/>
              </a:buClr>
            </a:pPr>
            <a:r>
              <a:rPr lang="en-US" sz="2900"/>
              <a:t>Laura Vegas  - NASDDDS</a:t>
            </a:r>
          </a:p>
          <a:p>
            <a:pPr>
              <a:spcBef>
                <a:spcPts val="3600"/>
              </a:spcBef>
              <a:buClr>
                <a:schemeClr val="bg1"/>
              </a:buClr>
            </a:pPr>
            <a:r>
              <a:rPr lang="en-US" sz="2900"/>
              <a:t>Henan Li – HSRI</a:t>
            </a:r>
          </a:p>
          <a:p>
            <a:pPr>
              <a:spcBef>
                <a:spcPts val="3600"/>
              </a:spcBef>
              <a:buClr>
                <a:schemeClr val="bg1"/>
              </a:buClr>
            </a:pPr>
            <a:r>
              <a:rPr lang="en-US" sz="2900"/>
              <a:t>State teams?</a:t>
            </a:r>
          </a:p>
        </p:txBody>
      </p:sp>
      <p:sp>
        <p:nvSpPr>
          <p:cNvPr id="4" name="Footer Placeholder 3"/>
          <p:cNvSpPr>
            <a:spLocks noGrp="1"/>
          </p:cNvSpPr>
          <p:nvPr>
            <p:ph type="ftr" sz="quarter" idx="3"/>
          </p:nvPr>
        </p:nvSpPr>
        <p:spPr/>
        <p:txBody>
          <a:bodyPr/>
          <a:lstStyle/>
          <a:p>
            <a:r>
              <a:rPr lang="en-US"/>
              <a:t>National Core Indicators (NCI) </a:t>
            </a:r>
          </a:p>
        </p:txBody>
      </p:sp>
      <p:pic>
        <p:nvPicPr>
          <p:cNvPr id="5" name="Picture 4">
            <a:extLst>
              <a:ext uri="{FF2B5EF4-FFF2-40B4-BE49-F238E27FC236}">
                <a16:creationId xmlns:a16="http://schemas.microsoft.com/office/drawing/2014/main" id="{063C904A-DEAE-4A48-B2DF-70164DE08849}"/>
              </a:ext>
            </a:extLst>
          </p:cNvPr>
          <p:cNvPicPr>
            <a:picLocks noChangeAspect="1"/>
          </p:cNvPicPr>
          <p:nvPr/>
        </p:nvPicPr>
        <p:blipFill>
          <a:blip r:embed="rId3"/>
          <a:stretch>
            <a:fillRect/>
          </a:stretch>
        </p:blipFill>
        <p:spPr>
          <a:xfrm>
            <a:off x="4744243" y="1872252"/>
            <a:ext cx="4197716" cy="3074276"/>
          </a:xfrm>
          <a:prstGeom prst="rect">
            <a:avLst/>
          </a:prstGeom>
        </p:spPr>
      </p:pic>
      <p:pic>
        <p:nvPicPr>
          <p:cNvPr id="9" name="Picture 8">
            <a:extLst>
              <a:ext uri="{FF2B5EF4-FFF2-40B4-BE49-F238E27FC236}">
                <a16:creationId xmlns:a16="http://schemas.microsoft.com/office/drawing/2014/main" id="{190D9561-5924-4F8E-B743-D9E5F4CF9944}"/>
              </a:ext>
            </a:extLst>
          </p:cNvPr>
          <p:cNvPicPr>
            <a:picLocks noChangeAspect="1"/>
          </p:cNvPicPr>
          <p:nvPr/>
        </p:nvPicPr>
        <p:blipFill>
          <a:blip r:embed="rId4"/>
          <a:stretch>
            <a:fillRect/>
          </a:stretch>
        </p:blipFill>
        <p:spPr>
          <a:xfrm>
            <a:off x="5064847" y="4260807"/>
            <a:ext cx="2669297" cy="1450705"/>
          </a:xfrm>
          <a:prstGeom prst="rect">
            <a:avLst/>
          </a:prstGeom>
        </p:spPr>
      </p:pic>
      <p:sp>
        <p:nvSpPr>
          <p:cNvPr id="10" name="TextBox 9">
            <a:extLst>
              <a:ext uri="{FF2B5EF4-FFF2-40B4-BE49-F238E27FC236}">
                <a16:creationId xmlns:a16="http://schemas.microsoft.com/office/drawing/2014/main" id="{F0E5F948-1B4C-40CA-B792-A0026214F72E}"/>
              </a:ext>
            </a:extLst>
          </p:cNvPr>
          <p:cNvSpPr txBox="1"/>
          <p:nvPr/>
        </p:nvSpPr>
        <p:spPr>
          <a:xfrm>
            <a:off x="5695104" y="4260807"/>
            <a:ext cx="1408784" cy="369332"/>
          </a:xfrm>
          <a:prstGeom prst="rect">
            <a:avLst/>
          </a:prstGeom>
          <a:solidFill>
            <a:schemeClr val="bg1">
              <a:alpha val="62000"/>
            </a:schemeClr>
          </a:solidFill>
        </p:spPr>
        <p:txBody>
          <a:bodyPr wrap="none" rtlCol="0">
            <a:spAutoFit/>
          </a:bodyPr>
          <a:lstStyle/>
          <a:p>
            <a:r>
              <a:rPr lang="en-US" b="1"/>
              <a:t>WELCOME! </a:t>
            </a:r>
          </a:p>
        </p:txBody>
      </p:sp>
    </p:spTree>
    <p:extLst>
      <p:ext uri="{BB962C8B-B14F-4D97-AF65-F5344CB8AC3E}">
        <p14:creationId xmlns:p14="http://schemas.microsoft.com/office/powerpoint/2010/main" val="15699429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3626"/>
            <a:ext cx="8229600" cy="539286"/>
          </a:xfrm>
        </p:spPr>
        <p:txBody>
          <a:bodyPr>
            <a:normAutofit fontScale="90000"/>
          </a:bodyPr>
          <a:lstStyle/>
          <a:p>
            <a:r>
              <a:rPr lang="en-US" dirty="0"/>
              <a:t>Numbers of Adults with IDD Served: </a:t>
            </a:r>
            <a:br>
              <a:rPr lang="en-US" dirty="0"/>
            </a:br>
            <a:r>
              <a:rPr lang="en-US" dirty="0"/>
              <a:t>Residential Supports</a:t>
            </a:r>
          </a:p>
        </p:txBody>
      </p:sp>
      <p:sp>
        <p:nvSpPr>
          <p:cNvPr id="3" name="Content Placeholder 2"/>
          <p:cNvSpPr>
            <a:spLocks noGrp="1"/>
          </p:cNvSpPr>
          <p:nvPr>
            <p:ph idx="1"/>
          </p:nvPr>
        </p:nvSpPr>
        <p:spPr>
          <a:xfrm>
            <a:off x="457200" y="1231900"/>
            <a:ext cx="8229600" cy="4786277"/>
          </a:xfrm>
        </p:spPr>
        <p:txBody>
          <a:bodyPr/>
          <a:lstStyle/>
          <a:p>
            <a:pPr marL="0" indent="0">
              <a:buNone/>
            </a:pPr>
            <a:endParaRPr lang="en-US" dirty="0"/>
          </a:p>
          <a:p>
            <a:pPr marL="0" indent="0">
              <a:buNone/>
            </a:pPr>
            <a:endParaRPr lang="en-US" dirty="0"/>
          </a:p>
          <a:p>
            <a:pPr marL="0" indent="0">
              <a:buNone/>
            </a:pPr>
            <a:br>
              <a:rPr lang="en-US" dirty="0"/>
            </a:br>
            <a:endParaRPr lang="en-US" dirty="0"/>
          </a:p>
        </p:txBody>
      </p:sp>
      <p:graphicFrame>
        <p:nvGraphicFramePr>
          <p:cNvPr id="5" name="Table 4"/>
          <p:cNvGraphicFramePr>
            <a:graphicFrameLocks noGrp="1"/>
          </p:cNvGraphicFramePr>
          <p:nvPr>
            <p:extLst/>
          </p:nvPr>
        </p:nvGraphicFramePr>
        <p:xfrm>
          <a:off x="317497" y="2618133"/>
          <a:ext cx="8369303" cy="1793685"/>
        </p:xfrm>
        <a:graphic>
          <a:graphicData uri="http://schemas.openxmlformats.org/drawingml/2006/table">
            <a:tbl>
              <a:tblPr firstRow="1" bandRow="1">
                <a:tableStyleId>{5A111915-BE36-4E01-A7E5-04B1672EAD32}</a:tableStyleId>
              </a:tblPr>
              <a:tblGrid>
                <a:gridCol w="1078197">
                  <a:extLst>
                    <a:ext uri="{9D8B030D-6E8A-4147-A177-3AD203B41FA5}">
                      <a16:colId xmlns:a16="http://schemas.microsoft.com/office/drawing/2014/main" val="1964412031"/>
                    </a:ext>
                  </a:extLst>
                </a:gridCol>
                <a:gridCol w="1014128">
                  <a:extLst>
                    <a:ext uri="{9D8B030D-6E8A-4147-A177-3AD203B41FA5}">
                      <a16:colId xmlns:a16="http://schemas.microsoft.com/office/drawing/2014/main" val="2040149456"/>
                    </a:ext>
                  </a:extLst>
                </a:gridCol>
                <a:gridCol w="1046163">
                  <a:extLst>
                    <a:ext uri="{9D8B030D-6E8A-4147-A177-3AD203B41FA5}">
                      <a16:colId xmlns:a16="http://schemas.microsoft.com/office/drawing/2014/main" val="1578046113"/>
                    </a:ext>
                  </a:extLst>
                </a:gridCol>
                <a:gridCol w="1046163">
                  <a:extLst>
                    <a:ext uri="{9D8B030D-6E8A-4147-A177-3AD203B41FA5}">
                      <a16:colId xmlns:a16="http://schemas.microsoft.com/office/drawing/2014/main" val="1482812013"/>
                    </a:ext>
                  </a:extLst>
                </a:gridCol>
                <a:gridCol w="1046163">
                  <a:extLst>
                    <a:ext uri="{9D8B030D-6E8A-4147-A177-3AD203B41FA5}">
                      <a16:colId xmlns:a16="http://schemas.microsoft.com/office/drawing/2014/main" val="1395557749"/>
                    </a:ext>
                  </a:extLst>
                </a:gridCol>
                <a:gridCol w="1046163">
                  <a:extLst>
                    <a:ext uri="{9D8B030D-6E8A-4147-A177-3AD203B41FA5}">
                      <a16:colId xmlns:a16="http://schemas.microsoft.com/office/drawing/2014/main" val="2339261589"/>
                    </a:ext>
                  </a:extLst>
                </a:gridCol>
                <a:gridCol w="1046163">
                  <a:extLst>
                    <a:ext uri="{9D8B030D-6E8A-4147-A177-3AD203B41FA5}">
                      <a16:colId xmlns:a16="http://schemas.microsoft.com/office/drawing/2014/main" val="2050122969"/>
                    </a:ext>
                  </a:extLst>
                </a:gridCol>
                <a:gridCol w="1046163">
                  <a:extLst>
                    <a:ext uri="{9D8B030D-6E8A-4147-A177-3AD203B41FA5}">
                      <a16:colId xmlns:a16="http://schemas.microsoft.com/office/drawing/2014/main" val="2567840429"/>
                    </a:ext>
                  </a:extLst>
                </a:gridCol>
              </a:tblGrid>
              <a:tr h="708171">
                <a:tc>
                  <a:txBody>
                    <a:bodyPr/>
                    <a:lstStyle/>
                    <a:p>
                      <a:endParaRPr lang="en-US" sz="1600" u="sng" dirty="0"/>
                    </a:p>
                  </a:txBody>
                  <a:tcPr/>
                </a:tc>
                <a:tc>
                  <a:txBody>
                    <a:bodyPr/>
                    <a:lstStyle/>
                    <a:p>
                      <a:pPr marL="0" marR="0" algn="ctr">
                        <a:lnSpc>
                          <a:spcPct val="107000"/>
                        </a:lnSpc>
                        <a:spcBef>
                          <a:spcPts val="0"/>
                        </a:spcBef>
                        <a:spcAft>
                          <a:spcPts val="0"/>
                        </a:spcAft>
                      </a:pPr>
                      <a:r>
                        <a:rPr lang="en-US" sz="1600" dirty="0">
                          <a:effectLst/>
                        </a:rPr>
                        <a:t>1-10 Adults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600" dirty="0">
                          <a:effectLst/>
                        </a:rPr>
                        <a:t>11-20 Adults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600" dirty="0">
                          <a:effectLst/>
                        </a:rPr>
                        <a:t>21-50 Adults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600" dirty="0">
                          <a:effectLst/>
                        </a:rPr>
                        <a:t>51-99 Adults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600" dirty="0">
                          <a:effectLst/>
                        </a:rPr>
                        <a:t>100+ Adults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a:effectLst/>
                        </a:rPr>
                        <a:t>Total Adults Served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a:effectLst/>
                        </a:rPr>
                        <a:t>N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143851516"/>
                  </a:ext>
                </a:extLst>
              </a:tr>
              <a:tr h="370840">
                <a:tc>
                  <a:txBody>
                    <a:bodyPr/>
                    <a:lstStyle/>
                    <a:p>
                      <a:r>
                        <a:rPr lang="en-US" sz="1800" dirty="0"/>
                        <a:t>State A</a:t>
                      </a:r>
                      <a:endParaRPr lang="en-US" sz="1800" dirty="0">
                        <a:solidFill>
                          <a:schemeClr val="tx1">
                            <a:lumMod val="60000"/>
                            <a:lumOff val="40000"/>
                          </a:schemeClr>
                        </a:solidFill>
                      </a:endParaRPr>
                    </a:p>
                  </a:txBody>
                  <a:tcPr>
                    <a:solidFill>
                      <a:schemeClr val="bg2">
                        <a:lumMod val="40000"/>
                        <a:lumOff val="60000"/>
                      </a:schemeClr>
                    </a:solidFill>
                  </a:tcPr>
                </a:tc>
                <a:tc>
                  <a:txBody>
                    <a:bodyPr/>
                    <a:lstStyle/>
                    <a:p>
                      <a:pPr marL="0" marR="0" algn="ctr">
                        <a:lnSpc>
                          <a:spcPct val="107000"/>
                        </a:lnSpc>
                        <a:spcBef>
                          <a:spcPts val="0"/>
                        </a:spcBef>
                        <a:spcAft>
                          <a:spcPts val="0"/>
                        </a:spcAft>
                      </a:pPr>
                      <a:r>
                        <a:rPr lang="en-US" sz="1800" dirty="0">
                          <a:effectLst/>
                        </a:rPr>
                        <a:t>24.1%</a:t>
                      </a:r>
                      <a:endParaRPr lang="en-US" sz="1800" dirty="0">
                        <a:solidFill>
                          <a:schemeClr val="tx1">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lumMod val="40000"/>
                        <a:lumOff val="60000"/>
                      </a:schemeClr>
                    </a:solidFill>
                  </a:tcPr>
                </a:tc>
                <a:tc>
                  <a:txBody>
                    <a:bodyPr/>
                    <a:lstStyle/>
                    <a:p>
                      <a:pPr marL="0" marR="0" algn="ctr">
                        <a:lnSpc>
                          <a:spcPct val="107000"/>
                        </a:lnSpc>
                        <a:spcBef>
                          <a:spcPts val="0"/>
                        </a:spcBef>
                        <a:spcAft>
                          <a:spcPts val="0"/>
                        </a:spcAft>
                      </a:pPr>
                      <a:r>
                        <a:rPr lang="en-US" sz="1800" dirty="0">
                          <a:effectLst/>
                        </a:rPr>
                        <a:t>17.0%</a:t>
                      </a:r>
                      <a:endParaRPr lang="en-US" sz="1800" dirty="0">
                        <a:solidFill>
                          <a:schemeClr val="tx1">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lumMod val="40000"/>
                        <a:lumOff val="60000"/>
                      </a:schemeClr>
                    </a:solidFill>
                  </a:tcPr>
                </a:tc>
                <a:tc>
                  <a:txBody>
                    <a:bodyPr/>
                    <a:lstStyle/>
                    <a:p>
                      <a:pPr marL="0" marR="0" algn="ctr">
                        <a:lnSpc>
                          <a:spcPct val="107000"/>
                        </a:lnSpc>
                        <a:spcBef>
                          <a:spcPts val="0"/>
                        </a:spcBef>
                        <a:spcAft>
                          <a:spcPts val="0"/>
                        </a:spcAft>
                      </a:pPr>
                      <a:r>
                        <a:rPr lang="en-US" sz="1800" dirty="0">
                          <a:effectLst/>
                        </a:rPr>
                        <a:t>37.5%</a:t>
                      </a:r>
                      <a:endParaRPr lang="en-US" sz="1800" dirty="0">
                        <a:solidFill>
                          <a:schemeClr val="tx1">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lumMod val="40000"/>
                        <a:lumOff val="60000"/>
                      </a:schemeClr>
                    </a:solidFill>
                  </a:tcPr>
                </a:tc>
                <a:tc>
                  <a:txBody>
                    <a:bodyPr/>
                    <a:lstStyle/>
                    <a:p>
                      <a:pPr marL="0" marR="0" algn="ctr">
                        <a:lnSpc>
                          <a:spcPct val="107000"/>
                        </a:lnSpc>
                        <a:spcBef>
                          <a:spcPts val="0"/>
                        </a:spcBef>
                        <a:spcAft>
                          <a:spcPts val="0"/>
                        </a:spcAft>
                      </a:pPr>
                      <a:r>
                        <a:rPr lang="en-US" sz="1800" dirty="0">
                          <a:effectLst/>
                        </a:rPr>
                        <a:t>16.1%</a:t>
                      </a:r>
                      <a:endParaRPr lang="en-US" sz="1800" dirty="0">
                        <a:solidFill>
                          <a:schemeClr val="tx1">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lumMod val="40000"/>
                        <a:lumOff val="60000"/>
                      </a:schemeClr>
                    </a:solidFill>
                  </a:tcPr>
                </a:tc>
                <a:tc>
                  <a:txBody>
                    <a:bodyPr/>
                    <a:lstStyle/>
                    <a:p>
                      <a:pPr marL="0" marR="0" algn="ctr">
                        <a:lnSpc>
                          <a:spcPct val="107000"/>
                        </a:lnSpc>
                        <a:spcBef>
                          <a:spcPts val="0"/>
                        </a:spcBef>
                        <a:spcAft>
                          <a:spcPts val="0"/>
                        </a:spcAft>
                      </a:pPr>
                      <a:r>
                        <a:rPr lang="en-US" sz="1800" dirty="0">
                          <a:effectLst/>
                        </a:rPr>
                        <a:t>5.4%</a:t>
                      </a:r>
                      <a:endParaRPr lang="en-US" sz="1800" dirty="0">
                        <a:solidFill>
                          <a:schemeClr val="tx1">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lumMod val="40000"/>
                        <a:lumOff val="60000"/>
                      </a:schemeClr>
                    </a:solidFill>
                  </a:tcPr>
                </a:tc>
                <a:tc>
                  <a:txBody>
                    <a:bodyPr/>
                    <a:lstStyle/>
                    <a:p>
                      <a:pPr marL="0" marR="0" algn="r">
                        <a:lnSpc>
                          <a:spcPct val="107000"/>
                        </a:lnSpc>
                        <a:spcBef>
                          <a:spcPts val="0"/>
                        </a:spcBef>
                        <a:spcAft>
                          <a:spcPts val="0"/>
                        </a:spcAft>
                      </a:pPr>
                      <a:r>
                        <a:rPr lang="en-US" sz="1800" dirty="0">
                          <a:effectLst/>
                        </a:rPr>
                        <a:t>4,004</a:t>
                      </a:r>
                      <a:endParaRPr lang="en-US" sz="1800" dirty="0">
                        <a:solidFill>
                          <a:schemeClr val="tx1">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lumMod val="40000"/>
                        <a:lumOff val="60000"/>
                      </a:schemeClr>
                    </a:solidFill>
                  </a:tcPr>
                </a:tc>
                <a:tc>
                  <a:txBody>
                    <a:bodyPr/>
                    <a:lstStyle/>
                    <a:p>
                      <a:pPr marL="0" marR="0" algn="r">
                        <a:lnSpc>
                          <a:spcPct val="107000"/>
                        </a:lnSpc>
                        <a:spcBef>
                          <a:spcPts val="0"/>
                        </a:spcBef>
                        <a:spcAft>
                          <a:spcPts val="0"/>
                        </a:spcAft>
                      </a:pPr>
                      <a:r>
                        <a:rPr lang="en-US" sz="1800" dirty="0">
                          <a:effectLst/>
                        </a:rPr>
                        <a:t>112</a:t>
                      </a:r>
                      <a:endParaRPr lang="en-US" sz="1800" dirty="0">
                        <a:solidFill>
                          <a:schemeClr val="tx1">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lumMod val="40000"/>
                        <a:lumOff val="60000"/>
                      </a:schemeClr>
                    </a:solidFill>
                  </a:tcPr>
                </a:tc>
                <a:extLst>
                  <a:ext uri="{0D108BD9-81ED-4DB2-BD59-A6C34878D82A}">
                    <a16:rowId xmlns:a16="http://schemas.microsoft.com/office/drawing/2014/main" val="4115649322"/>
                  </a:ext>
                </a:extLst>
              </a:tr>
              <a:tr h="370840">
                <a:tc>
                  <a:txBody>
                    <a:bodyPr/>
                    <a:lstStyle/>
                    <a:p>
                      <a:r>
                        <a:rPr lang="en-US" sz="1800" dirty="0"/>
                        <a:t>NCI Average</a:t>
                      </a:r>
                    </a:p>
                  </a:txBody>
                  <a:tcPr/>
                </a:tc>
                <a:tc>
                  <a:txBody>
                    <a:bodyPr/>
                    <a:lstStyle/>
                    <a:p>
                      <a:pPr marL="0" marR="0" algn="ctr">
                        <a:lnSpc>
                          <a:spcPct val="107000"/>
                        </a:lnSpc>
                        <a:spcBef>
                          <a:spcPts val="0"/>
                        </a:spcBef>
                        <a:spcAft>
                          <a:spcPts val="0"/>
                        </a:spcAft>
                      </a:pPr>
                      <a:r>
                        <a:rPr lang="en-US" sz="1800" dirty="0">
                          <a:effectLst/>
                        </a:rPr>
                        <a:t>28.1%</a:t>
                      </a:r>
                    </a:p>
                    <a:p>
                      <a:pPr marL="0" marR="0" algn="l">
                        <a:lnSpc>
                          <a:spcPct val="107000"/>
                        </a:lnSpc>
                        <a:spcBef>
                          <a:spcPts val="0"/>
                        </a:spcBef>
                        <a:spcAft>
                          <a:spcPts val="0"/>
                        </a:spcAft>
                      </a:pPr>
                      <a:r>
                        <a:rPr lang="en-US" sz="1200" dirty="0">
                          <a:effectLst/>
                        </a:rPr>
                        <a:t>(0.0-53.0%)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dirty="0">
                          <a:effectLst/>
                        </a:rPr>
                        <a:t>12.0% </a:t>
                      </a:r>
                      <a:r>
                        <a:rPr lang="en-US" sz="1200" dirty="0">
                          <a:effectLst/>
                        </a:rPr>
                        <a:t>(0.0-20.2%)</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dirty="0">
                          <a:effectLst/>
                        </a:rPr>
                        <a:t>25.5% </a:t>
                      </a:r>
                      <a:r>
                        <a:rPr lang="en-US" sz="1200" dirty="0">
                          <a:effectLst/>
                        </a:rPr>
                        <a:t>(11.9-42.6%)</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dirty="0">
                          <a:effectLst/>
                        </a:rPr>
                        <a:t>16.1% </a:t>
                      </a:r>
                      <a:r>
                        <a:rPr lang="en-US" sz="1200" dirty="0">
                          <a:effectLst/>
                        </a:rPr>
                        <a:t>(4.3-26.7%)</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dirty="0">
                          <a:effectLst/>
                        </a:rPr>
                        <a:t>18.2% </a:t>
                      </a:r>
                      <a:r>
                        <a:rPr lang="en-US" sz="1200" dirty="0">
                          <a:effectLst/>
                        </a:rPr>
                        <a:t>(4.2-33.3%)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800" dirty="0">
                          <a:effectLst/>
                        </a:rPr>
                        <a:t>73,415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800" dirty="0">
                          <a:effectLst/>
                        </a:rPr>
                        <a:t>1,521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339844833"/>
                  </a:ext>
                </a:extLst>
              </a:tr>
            </a:tbl>
          </a:graphicData>
        </a:graphic>
      </p:graphicFrame>
      <p:sp>
        <p:nvSpPr>
          <p:cNvPr id="8" name="Oval Callout 7"/>
          <p:cNvSpPr/>
          <p:nvPr/>
        </p:nvSpPr>
        <p:spPr>
          <a:xfrm>
            <a:off x="5994400" y="1650342"/>
            <a:ext cx="2527300" cy="839629"/>
          </a:xfrm>
          <a:prstGeom prst="borderCallout3">
            <a:avLst>
              <a:gd name="adj1" fmla="val 18750"/>
              <a:gd name="adj2" fmla="val -8333"/>
              <a:gd name="adj3" fmla="val 18750"/>
              <a:gd name="adj4" fmla="val -16667"/>
              <a:gd name="adj5" fmla="val 100000"/>
              <a:gd name="adj6" fmla="val -16667"/>
              <a:gd name="adj7" fmla="val 246310"/>
              <a:gd name="adj8" fmla="val 35084"/>
            </a:avLst>
          </a:prstGeom>
          <a:solidFill>
            <a:schemeClr val="bg2"/>
          </a:solidFill>
          <a:ln>
            <a:solidFill>
              <a:srgbClr val="B061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mbria"/>
                <a:ea typeface="+mn-ea"/>
                <a:cs typeface="+mn-cs"/>
              </a:rPr>
              <a:t>Total number served by responding providers per state</a:t>
            </a:r>
          </a:p>
        </p:txBody>
      </p:sp>
      <p:sp>
        <p:nvSpPr>
          <p:cNvPr id="10" name="Callout: Line 9"/>
          <p:cNvSpPr/>
          <p:nvPr/>
        </p:nvSpPr>
        <p:spPr>
          <a:xfrm>
            <a:off x="5400043" y="4526772"/>
            <a:ext cx="2527300" cy="1078172"/>
          </a:xfrm>
          <a:prstGeom prst="borderCallout1">
            <a:avLst>
              <a:gd name="adj1" fmla="val 38902"/>
              <a:gd name="adj2" fmla="val 102622"/>
              <a:gd name="adj3" fmla="val -33234"/>
              <a:gd name="adj4" fmla="val 122672"/>
            </a:avLst>
          </a:prstGeom>
          <a:solidFill>
            <a:srgbClr val="E0B559"/>
          </a:solidFill>
          <a:ln>
            <a:solidFill>
              <a:srgbClr val="B061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mbria"/>
                <a:ea typeface="+mn-ea"/>
                <a:cs typeface="+mn-cs"/>
              </a:rPr>
              <a:t>Number of providers who responded to this question</a:t>
            </a:r>
          </a:p>
        </p:txBody>
      </p:sp>
      <p:sp>
        <p:nvSpPr>
          <p:cNvPr id="6" name="Footer Placeholder 5">
            <a:extLst>
              <a:ext uri="{FF2B5EF4-FFF2-40B4-BE49-F238E27FC236}">
                <a16:creationId xmlns:a16="http://schemas.microsoft.com/office/drawing/2014/main" id="{C2B0A10D-CF41-495E-8545-A4BF383734E3}"/>
              </a:ext>
            </a:extLst>
          </p:cNvPr>
          <p:cNvSpPr>
            <a:spLocks noGrp="1"/>
          </p:cNvSpPr>
          <p:nvPr>
            <p:ph type="ftr" sz="quarter" idx="3"/>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Calibri"/>
                <a:ea typeface="+mn-ea"/>
                <a:cs typeface="+mn-cs"/>
              </a:rPr>
              <a:t>National Core Indicators (NCI) </a:t>
            </a:r>
          </a:p>
        </p:txBody>
      </p:sp>
    </p:spTree>
    <p:extLst>
      <p:ext uri="{BB962C8B-B14F-4D97-AF65-F5344CB8AC3E}">
        <p14:creationId xmlns:p14="http://schemas.microsoft.com/office/powerpoint/2010/main" val="26662819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942E385E-3B7B-441A-A010-F990961D7A77}"/>
              </a:ext>
            </a:extLst>
          </p:cNvPr>
          <p:cNvSpPr/>
          <p:nvPr/>
        </p:nvSpPr>
        <p:spPr>
          <a:xfrm>
            <a:off x="5117348" y="5853471"/>
            <a:ext cx="2457826" cy="434190"/>
          </a:xfrm>
          <a:prstGeom prst="rect">
            <a:avLst/>
          </a:prstGeom>
          <a:solidFill>
            <a:schemeClr val="tx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Range 43.4% - 69.7%</a:t>
            </a:r>
          </a:p>
        </p:txBody>
      </p:sp>
      <p:sp>
        <p:nvSpPr>
          <p:cNvPr id="17" name="Rectangle 16">
            <a:extLst>
              <a:ext uri="{FF2B5EF4-FFF2-40B4-BE49-F238E27FC236}">
                <a16:creationId xmlns:a16="http://schemas.microsoft.com/office/drawing/2014/main" id="{54C6FD2A-4BC7-4167-937F-E705D9B45C7E}"/>
              </a:ext>
            </a:extLst>
          </p:cNvPr>
          <p:cNvSpPr/>
          <p:nvPr/>
        </p:nvSpPr>
        <p:spPr>
          <a:xfrm>
            <a:off x="6893301" y="3953621"/>
            <a:ext cx="2152650" cy="484213"/>
          </a:xfrm>
          <a:prstGeom prst="rect">
            <a:avLst/>
          </a:prstGeom>
          <a:solidFill>
            <a:schemeClr val="tx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Range 9.2% - 19.2%</a:t>
            </a:r>
          </a:p>
        </p:txBody>
      </p:sp>
      <p:sp>
        <p:nvSpPr>
          <p:cNvPr id="15" name="Rectangle 14">
            <a:extLst>
              <a:ext uri="{FF2B5EF4-FFF2-40B4-BE49-F238E27FC236}">
                <a16:creationId xmlns:a16="http://schemas.microsoft.com/office/drawing/2014/main" id="{1DB4BF78-177B-4749-9E0D-93298A12EBED}"/>
              </a:ext>
            </a:extLst>
          </p:cNvPr>
          <p:cNvSpPr/>
          <p:nvPr/>
        </p:nvSpPr>
        <p:spPr>
          <a:xfrm>
            <a:off x="6581963" y="3041788"/>
            <a:ext cx="2286000" cy="459991"/>
          </a:xfrm>
          <a:prstGeom prst="rect">
            <a:avLst/>
          </a:prstGeom>
          <a:solidFill>
            <a:schemeClr val="tx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Range 11.3% - 33.2%</a:t>
            </a:r>
          </a:p>
        </p:txBody>
      </p:sp>
      <p:sp>
        <p:nvSpPr>
          <p:cNvPr id="2" name="Title 1"/>
          <p:cNvSpPr>
            <a:spLocks noGrp="1"/>
          </p:cNvSpPr>
          <p:nvPr>
            <p:ph type="title"/>
          </p:nvPr>
        </p:nvSpPr>
        <p:spPr>
          <a:xfrm>
            <a:off x="457200" y="274638"/>
            <a:ext cx="8229600" cy="1143000"/>
          </a:xfrm>
        </p:spPr>
        <p:txBody>
          <a:bodyPr>
            <a:normAutofit fontScale="90000"/>
          </a:bodyPr>
          <a:lstStyle/>
          <a:p>
            <a:r>
              <a:rPr lang="en-US" dirty="0"/>
              <a:t>Tenure (as of Dec. 31, 2015)</a:t>
            </a:r>
            <a:br>
              <a:rPr lang="en-US" dirty="0"/>
            </a:br>
            <a:r>
              <a:rPr lang="en-US" dirty="0"/>
              <a:t>Employed DSPs</a:t>
            </a:r>
          </a:p>
        </p:txBody>
      </p:sp>
      <p:graphicFrame>
        <p:nvGraphicFramePr>
          <p:cNvPr id="6" name="Content Placeholder 5"/>
          <p:cNvGraphicFramePr>
            <a:graphicFrameLocks noGrp="1"/>
          </p:cNvGraphicFramePr>
          <p:nvPr>
            <p:ph idx="1"/>
            <p:extLst/>
          </p:nvPr>
        </p:nvGraphicFramePr>
        <p:xfrm>
          <a:off x="-193299" y="1600201"/>
          <a:ext cx="8229600" cy="10937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0" name="Chart 9">
            <a:extLst>
              <a:ext uri="{FF2B5EF4-FFF2-40B4-BE49-F238E27FC236}">
                <a16:creationId xmlns:a16="http://schemas.microsoft.com/office/drawing/2014/main" id="{D733DBA4-F4FB-4324-9185-5E5D2449E4DD}"/>
              </a:ext>
            </a:extLst>
          </p:cNvPr>
          <p:cNvGraphicFramePr/>
          <p:nvPr>
            <p:extLst/>
          </p:nvPr>
        </p:nvGraphicFramePr>
        <p:xfrm>
          <a:off x="-506318" y="2420921"/>
          <a:ext cx="4762500" cy="3827462"/>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4" name="Chart 13">
            <a:extLst>
              <a:ext uri="{FF2B5EF4-FFF2-40B4-BE49-F238E27FC236}">
                <a16:creationId xmlns:a16="http://schemas.microsoft.com/office/drawing/2014/main" id="{C114323D-483B-42DB-86B8-A56D22F37D8E}"/>
              </a:ext>
            </a:extLst>
          </p:cNvPr>
          <p:cNvGraphicFramePr/>
          <p:nvPr>
            <p:extLst/>
          </p:nvPr>
        </p:nvGraphicFramePr>
        <p:xfrm>
          <a:off x="2822763" y="2223661"/>
          <a:ext cx="4902200" cy="4064000"/>
        </p:xfrm>
        <a:graphic>
          <a:graphicData uri="http://schemas.openxmlformats.org/drawingml/2006/chart">
            <c:chart xmlns:c="http://schemas.openxmlformats.org/drawingml/2006/chart" xmlns:r="http://schemas.openxmlformats.org/officeDocument/2006/relationships" r:id="rId9"/>
          </a:graphicData>
        </a:graphic>
      </p:graphicFrame>
      <p:sp>
        <p:nvSpPr>
          <p:cNvPr id="18" name="Footer Placeholder 17">
            <a:extLst>
              <a:ext uri="{FF2B5EF4-FFF2-40B4-BE49-F238E27FC236}">
                <a16:creationId xmlns:a16="http://schemas.microsoft.com/office/drawing/2014/main" id="{3574DC12-B1DC-49B8-B79D-CFF95621E224}"/>
              </a:ext>
            </a:extLst>
          </p:cNvPr>
          <p:cNvSpPr>
            <a:spLocks noGrp="1"/>
          </p:cNvSpPr>
          <p:nvPr>
            <p:ph type="ftr" sz="quarter" idx="3"/>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Calibri"/>
                <a:ea typeface="+mn-ea"/>
                <a:cs typeface="+mn-cs"/>
              </a:rPr>
              <a:t>National Core Indicators (NCI) </a:t>
            </a:r>
          </a:p>
        </p:txBody>
      </p:sp>
    </p:spTree>
    <p:extLst>
      <p:ext uri="{BB962C8B-B14F-4D97-AF65-F5344CB8AC3E}">
        <p14:creationId xmlns:p14="http://schemas.microsoft.com/office/powerpoint/2010/main" val="19186242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allout: Line 14">
            <a:extLst>
              <a:ext uri="{FF2B5EF4-FFF2-40B4-BE49-F238E27FC236}">
                <a16:creationId xmlns:a16="http://schemas.microsoft.com/office/drawing/2014/main" id="{D276639C-32D1-4DE6-9D7A-74ABF865C7B6}"/>
              </a:ext>
            </a:extLst>
          </p:cNvPr>
          <p:cNvSpPr/>
          <p:nvPr/>
        </p:nvSpPr>
        <p:spPr>
          <a:xfrm>
            <a:off x="3049692" y="5611278"/>
            <a:ext cx="2152650" cy="484213"/>
          </a:xfrm>
          <a:prstGeom prst="borderCallout1">
            <a:avLst>
              <a:gd name="adj1" fmla="val -17969"/>
              <a:gd name="adj2" fmla="val 19396"/>
              <a:gd name="adj3" fmla="val -288790"/>
              <a:gd name="adj4" fmla="val 73761"/>
            </a:avLst>
          </a:prstGeom>
          <a:solidFill>
            <a:schemeClr val="tx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Range 23.8% - 45.8%</a:t>
            </a:r>
          </a:p>
        </p:txBody>
      </p:sp>
      <p:sp>
        <p:nvSpPr>
          <p:cNvPr id="2" name="Title 1"/>
          <p:cNvSpPr>
            <a:spLocks noGrp="1"/>
          </p:cNvSpPr>
          <p:nvPr>
            <p:ph type="title"/>
          </p:nvPr>
        </p:nvSpPr>
        <p:spPr/>
        <p:txBody>
          <a:bodyPr/>
          <a:lstStyle/>
          <a:p>
            <a:r>
              <a:rPr lang="en-US" dirty="0"/>
              <a:t>Tenure Separated DSPs</a:t>
            </a:r>
          </a:p>
        </p:txBody>
      </p:sp>
      <p:sp>
        <p:nvSpPr>
          <p:cNvPr id="12" name="Rectangle 11">
            <a:extLst>
              <a:ext uri="{FF2B5EF4-FFF2-40B4-BE49-F238E27FC236}">
                <a16:creationId xmlns:a16="http://schemas.microsoft.com/office/drawing/2014/main" id="{37452796-DFF2-436B-A955-FFF7F3B24894}"/>
              </a:ext>
            </a:extLst>
          </p:cNvPr>
          <p:cNvSpPr/>
          <p:nvPr/>
        </p:nvSpPr>
        <p:spPr>
          <a:xfrm>
            <a:off x="6772463" y="3033033"/>
            <a:ext cx="2286000" cy="459991"/>
          </a:xfrm>
          <a:prstGeom prst="rect">
            <a:avLst/>
          </a:prstGeom>
          <a:solidFill>
            <a:schemeClr val="tx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Range 23.5% - 55.7%</a:t>
            </a:r>
          </a:p>
        </p:txBody>
      </p:sp>
      <p:graphicFrame>
        <p:nvGraphicFramePr>
          <p:cNvPr id="13" name="Chart 12">
            <a:extLst>
              <a:ext uri="{FF2B5EF4-FFF2-40B4-BE49-F238E27FC236}">
                <a16:creationId xmlns:a16="http://schemas.microsoft.com/office/drawing/2014/main" id="{64313523-33C8-41C6-B50D-1018CD969CF1}"/>
              </a:ext>
            </a:extLst>
          </p:cNvPr>
          <p:cNvGraphicFramePr/>
          <p:nvPr>
            <p:extLst/>
          </p:nvPr>
        </p:nvGraphicFramePr>
        <p:xfrm>
          <a:off x="-364184" y="2533210"/>
          <a:ext cx="4762500" cy="382746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hart 13">
            <a:extLst>
              <a:ext uri="{FF2B5EF4-FFF2-40B4-BE49-F238E27FC236}">
                <a16:creationId xmlns:a16="http://schemas.microsoft.com/office/drawing/2014/main" id="{8CABE94B-73CE-4C90-8F94-8EF8B1523613}"/>
              </a:ext>
            </a:extLst>
          </p:cNvPr>
          <p:cNvGraphicFramePr/>
          <p:nvPr>
            <p:extLst/>
          </p:nvPr>
        </p:nvGraphicFramePr>
        <p:xfrm>
          <a:off x="3152963" y="2211698"/>
          <a:ext cx="4902200" cy="4064000"/>
        </p:xfrm>
        <a:graphic>
          <a:graphicData uri="http://schemas.openxmlformats.org/drawingml/2006/chart">
            <c:chart xmlns:c="http://schemas.openxmlformats.org/drawingml/2006/chart" xmlns:r="http://schemas.openxmlformats.org/officeDocument/2006/relationships" r:id="rId4"/>
          </a:graphicData>
        </a:graphic>
      </p:graphicFrame>
      <p:grpSp>
        <p:nvGrpSpPr>
          <p:cNvPr id="16" name="Group 15">
            <a:extLst>
              <a:ext uri="{FF2B5EF4-FFF2-40B4-BE49-F238E27FC236}">
                <a16:creationId xmlns:a16="http://schemas.microsoft.com/office/drawing/2014/main" id="{C8CB3C50-5B05-4A2D-8666-FD27DF1F72D9}"/>
              </a:ext>
            </a:extLst>
          </p:cNvPr>
          <p:cNvGrpSpPr/>
          <p:nvPr/>
        </p:nvGrpSpPr>
        <p:grpSpPr>
          <a:xfrm>
            <a:off x="336133" y="1630002"/>
            <a:ext cx="3588167" cy="1069771"/>
            <a:chOff x="628136" y="0"/>
            <a:chExt cx="2591833" cy="1069771"/>
          </a:xfrm>
        </p:grpSpPr>
        <p:sp>
          <p:nvSpPr>
            <p:cNvPr id="17" name="Rectangle: Rounded Corners 16">
              <a:extLst>
                <a:ext uri="{FF2B5EF4-FFF2-40B4-BE49-F238E27FC236}">
                  <a16:creationId xmlns:a16="http://schemas.microsoft.com/office/drawing/2014/main" id="{8C2F8E2D-BBB0-4165-A9B8-75940738979E}"/>
                </a:ext>
              </a:extLst>
            </p:cNvPr>
            <p:cNvSpPr/>
            <p:nvPr/>
          </p:nvSpPr>
          <p:spPr>
            <a:xfrm>
              <a:off x="628136" y="0"/>
              <a:ext cx="2591833" cy="1069771"/>
            </a:xfrm>
            <a:prstGeom prst="roundRect">
              <a:avLst>
                <a:gd name="adj" fmla="val 10000"/>
              </a:avLst>
            </a:prstGeom>
            <a:ln>
              <a:noFill/>
            </a:ln>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8" name="Rectangle: Rounded Corners 4">
              <a:extLst>
                <a:ext uri="{FF2B5EF4-FFF2-40B4-BE49-F238E27FC236}">
                  <a16:creationId xmlns:a16="http://schemas.microsoft.com/office/drawing/2014/main" id="{B5DC9DD3-BA34-4B16-9DCB-28A10081A335}"/>
                </a:ext>
              </a:extLst>
            </p:cNvPr>
            <p:cNvSpPr txBox="1"/>
            <p:nvPr/>
          </p:nvSpPr>
          <p:spPr>
            <a:xfrm>
              <a:off x="659469" y="31333"/>
              <a:ext cx="2529167" cy="1007105"/>
            </a:xfrm>
            <a:prstGeom prst="rect">
              <a:avLst/>
            </a:prstGeom>
            <a:ln>
              <a:solidFill>
                <a:schemeClr val="bg1">
                  <a:lumMod val="85000"/>
                </a:schemeClr>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8100" tIns="25400" rIns="38100" bIns="25400" numCol="1" spcCol="1270" anchor="ctr" anchorCtr="0">
              <a:noAutofit/>
            </a:bodyPr>
            <a:lstStyle/>
            <a:p>
              <a:pPr marL="0" marR="0" lvl="0" indent="0" algn="ctr" defTabSz="889000" rtl="0" eaLnBrk="1" fontAlgn="auto" latinLnBrk="0" hangingPunct="1">
                <a:lnSpc>
                  <a:spcPct val="90000"/>
                </a:lnSpc>
                <a:spcBef>
                  <a:spcPct val="0"/>
                </a:spcBef>
                <a:spcAft>
                  <a:spcPct val="35000"/>
                </a:spcAft>
                <a:buClrTx/>
                <a:buSzTx/>
                <a:buFontTx/>
                <a:buNone/>
                <a:tabLst/>
                <a:defRPr/>
              </a:pPr>
              <a:r>
                <a:rPr kumimoji="0" lang="en-US" sz="2000" b="0" i="0" u="none" strike="noStrike" kern="1200" cap="none" spc="0" normalizeH="0" baseline="0" noProof="0" dirty="0">
                  <a:ln>
                    <a:noFill/>
                  </a:ln>
                  <a:solidFill>
                    <a:srgbClr val="333333">
                      <a:hueOff val="0"/>
                      <a:satOff val="0"/>
                      <a:lumOff val="0"/>
                      <a:alphaOff val="0"/>
                    </a:srgbClr>
                  </a:solidFill>
                  <a:effectLst/>
                  <a:uLnTx/>
                  <a:uFillTx/>
                  <a:latin typeface="Cambria"/>
                  <a:ea typeface="+mn-ea"/>
                  <a:cs typeface="+mn-cs"/>
                </a:rPr>
                <a:t>STATE A: Total DSPs separated between 1/1/15 and 12/31/15</a:t>
              </a:r>
            </a:p>
            <a:p>
              <a:pPr marL="0" marR="0" lvl="0" indent="0" algn="ctr" defTabSz="889000" rtl="0" eaLnBrk="1" fontAlgn="auto" latinLnBrk="0" hangingPunct="1">
                <a:lnSpc>
                  <a:spcPct val="90000"/>
                </a:lnSpc>
                <a:spcBef>
                  <a:spcPct val="0"/>
                </a:spcBef>
                <a:spcAft>
                  <a:spcPct val="35000"/>
                </a:spcAft>
                <a:buClrTx/>
                <a:buSzTx/>
                <a:buFontTx/>
                <a:buNone/>
                <a:tabLst/>
                <a:defRPr/>
              </a:pPr>
              <a:r>
                <a:rPr kumimoji="0" lang="en-US" sz="3200" b="1" i="0" u="none" strike="noStrike" kern="1200" cap="none" spc="0" normalizeH="0" baseline="0" noProof="0" dirty="0">
                  <a:ln>
                    <a:noFill/>
                  </a:ln>
                  <a:solidFill>
                    <a:srgbClr val="333333">
                      <a:hueOff val="0"/>
                      <a:satOff val="0"/>
                      <a:lumOff val="0"/>
                      <a:alphaOff val="0"/>
                    </a:srgbClr>
                  </a:solidFill>
                  <a:effectLst/>
                  <a:uLnTx/>
                  <a:uFillTx/>
                  <a:latin typeface="Cambria"/>
                  <a:ea typeface="+mn-ea"/>
                  <a:cs typeface="+mn-cs"/>
                </a:rPr>
                <a:t>3,496 </a:t>
              </a:r>
            </a:p>
          </p:txBody>
        </p:sp>
      </p:grpSp>
      <p:grpSp>
        <p:nvGrpSpPr>
          <p:cNvPr id="19" name="Group 18">
            <a:extLst>
              <a:ext uri="{FF2B5EF4-FFF2-40B4-BE49-F238E27FC236}">
                <a16:creationId xmlns:a16="http://schemas.microsoft.com/office/drawing/2014/main" id="{DE211DA6-5350-49C1-9994-77D1CEBA29AF}"/>
              </a:ext>
            </a:extLst>
          </p:cNvPr>
          <p:cNvGrpSpPr/>
          <p:nvPr/>
        </p:nvGrpSpPr>
        <p:grpSpPr>
          <a:xfrm>
            <a:off x="4262087" y="1642895"/>
            <a:ext cx="4699517" cy="1069771"/>
            <a:chOff x="628136" y="0"/>
            <a:chExt cx="2591833" cy="1069771"/>
          </a:xfrm>
        </p:grpSpPr>
        <p:sp>
          <p:nvSpPr>
            <p:cNvPr id="20" name="Rectangle: Rounded Corners 19">
              <a:extLst>
                <a:ext uri="{FF2B5EF4-FFF2-40B4-BE49-F238E27FC236}">
                  <a16:creationId xmlns:a16="http://schemas.microsoft.com/office/drawing/2014/main" id="{1B35DDC2-7CDD-411A-BAC4-31CCCFF1A970}"/>
                </a:ext>
              </a:extLst>
            </p:cNvPr>
            <p:cNvSpPr/>
            <p:nvPr/>
          </p:nvSpPr>
          <p:spPr>
            <a:xfrm>
              <a:off x="628136" y="0"/>
              <a:ext cx="2591833" cy="1069771"/>
            </a:xfrm>
            <a:prstGeom prst="roundRect">
              <a:avLst>
                <a:gd name="adj" fmla="val 10000"/>
              </a:avLst>
            </a:prstGeom>
            <a:ln>
              <a:solidFill>
                <a:schemeClr val="bg1">
                  <a:lumMod val="85000"/>
                </a:schemeClr>
              </a:solidFill>
            </a:ln>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1" name="Rectangle: Rounded Corners 4">
              <a:extLst>
                <a:ext uri="{FF2B5EF4-FFF2-40B4-BE49-F238E27FC236}">
                  <a16:creationId xmlns:a16="http://schemas.microsoft.com/office/drawing/2014/main" id="{E2FA58F1-7E11-4F05-BC40-8C84C8395AD4}"/>
                </a:ext>
              </a:extLst>
            </p:cNvPr>
            <p:cNvSpPr txBox="1"/>
            <p:nvPr/>
          </p:nvSpPr>
          <p:spPr>
            <a:xfrm>
              <a:off x="659469" y="31333"/>
              <a:ext cx="2529167" cy="1007105"/>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8100" tIns="25400" rIns="38100" bIns="25400" numCol="1" spcCol="1270" anchor="ctr" anchorCtr="0">
              <a:noAutofit/>
            </a:bodyPr>
            <a:lstStyle/>
            <a:p>
              <a:pPr marL="0" marR="0" lvl="0" indent="0" algn="ctr" defTabSz="889000" rtl="0" eaLnBrk="1" fontAlgn="auto" latinLnBrk="0" hangingPunct="1">
                <a:lnSpc>
                  <a:spcPct val="90000"/>
                </a:lnSpc>
                <a:spcBef>
                  <a:spcPct val="0"/>
                </a:spcBef>
                <a:spcAft>
                  <a:spcPct val="35000"/>
                </a:spcAft>
                <a:buClrTx/>
                <a:buSzTx/>
                <a:buFontTx/>
                <a:buNone/>
                <a:tabLst/>
                <a:defRPr/>
              </a:pPr>
              <a:r>
                <a:rPr kumimoji="0" lang="en-US" sz="2000" b="0" i="0" u="none" strike="noStrike" kern="1200" cap="none" spc="0" normalizeH="0" baseline="0" noProof="0" dirty="0">
                  <a:ln>
                    <a:noFill/>
                  </a:ln>
                  <a:solidFill>
                    <a:srgbClr val="333333">
                      <a:hueOff val="0"/>
                      <a:satOff val="0"/>
                      <a:lumOff val="0"/>
                      <a:alphaOff val="0"/>
                    </a:srgbClr>
                  </a:solidFill>
                  <a:effectLst/>
                  <a:uLnTx/>
                  <a:uFillTx/>
                  <a:latin typeface="Cambria"/>
                  <a:ea typeface="+mn-ea"/>
                  <a:cs typeface="+mn-cs"/>
                </a:rPr>
                <a:t>NCI AVERAGE: Total DSPs separated between 1/1/15 and 12/31/15</a:t>
              </a:r>
            </a:p>
            <a:p>
              <a:pPr marL="0" marR="0" lvl="0" indent="0" algn="ctr" defTabSz="889000" rtl="0" eaLnBrk="1" fontAlgn="auto" latinLnBrk="0" hangingPunct="1">
                <a:lnSpc>
                  <a:spcPct val="90000"/>
                </a:lnSpc>
                <a:spcBef>
                  <a:spcPct val="0"/>
                </a:spcBef>
                <a:spcAft>
                  <a:spcPct val="35000"/>
                </a:spcAft>
                <a:buClrTx/>
                <a:buSzTx/>
                <a:buFontTx/>
                <a:buNone/>
                <a:tabLst/>
                <a:defRPr/>
              </a:pPr>
              <a:r>
                <a:rPr kumimoji="0" lang="en-US" sz="3200" b="1" i="0" u="none" strike="noStrike" kern="1200" cap="none" spc="0" normalizeH="0" baseline="0" noProof="0" dirty="0">
                  <a:ln>
                    <a:noFill/>
                  </a:ln>
                  <a:solidFill>
                    <a:srgbClr val="333333">
                      <a:hueOff val="0"/>
                      <a:satOff val="0"/>
                      <a:lumOff val="0"/>
                      <a:alphaOff val="0"/>
                    </a:srgbClr>
                  </a:solidFill>
                  <a:effectLst/>
                  <a:uLnTx/>
                  <a:uFillTx/>
                  <a:latin typeface="Cambria"/>
                  <a:ea typeface="+mn-ea"/>
                  <a:cs typeface="+mn-cs"/>
                </a:rPr>
                <a:t>85,004 </a:t>
              </a:r>
            </a:p>
          </p:txBody>
        </p:sp>
      </p:grpSp>
      <p:sp>
        <p:nvSpPr>
          <p:cNvPr id="11" name="Rectangle 10">
            <a:extLst>
              <a:ext uri="{FF2B5EF4-FFF2-40B4-BE49-F238E27FC236}">
                <a16:creationId xmlns:a16="http://schemas.microsoft.com/office/drawing/2014/main" id="{E140FEA3-9D1B-474C-AF24-064F763B46A9}"/>
              </a:ext>
            </a:extLst>
          </p:cNvPr>
          <p:cNvSpPr/>
          <p:nvPr/>
        </p:nvSpPr>
        <p:spPr>
          <a:xfrm>
            <a:off x="6298824" y="5636753"/>
            <a:ext cx="2152650" cy="484213"/>
          </a:xfrm>
          <a:prstGeom prst="rect">
            <a:avLst/>
          </a:prstGeom>
          <a:solidFill>
            <a:schemeClr val="tx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Range 16.0% - 51.8%</a:t>
            </a:r>
          </a:p>
        </p:txBody>
      </p:sp>
      <p:sp>
        <p:nvSpPr>
          <p:cNvPr id="23" name="Footer Placeholder 22">
            <a:extLst>
              <a:ext uri="{FF2B5EF4-FFF2-40B4-BE49-F238E27FC236}">
                <a16:creationId xmlns:a16="http://schemas.microsoft.com/office/drawing/2014/main" id="{DC1525F7-D443-43E3-A7CE-72C2F5EE5A3E}"/>
              </a:ext>
            </a:extLst>
          </p:cNvPr>
          <p:cNvSpPr>
            <a:spLocks noGrp="1"/>
          </p:cNvSpPr>
          <p:nvPr>
            <p:ph type="ftr" sz="quarter" idx="3"/>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Calibri"/>
                <a:ea typeface="+mn-ea"/>
                <a:cs typeface="+mn-cs"/>
              </a:rPr>
              <a:t>National Core Indicators (NCI) </a:t>
            </a:r>
          </a:p>
        </p:txBody>
      </p:sp>
    </p:spTree>
    <p:extLst>
      <p:ext uri="{BB962C8B-B14F-4D97-AF65-F5344CB8AC3E}">
        <p14:creationId xmlns:p14="http://schemas.microsoft.com/office/powerpoint/2010/main" val="14126235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Turnover Rate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271623"/>
                <a:ext cx="8229600" cy="4417977"/>
              </a:xfrm>
            </p:spPr>
            <p:txBody>
              <a:bodyPr/>
              <a:lstStyle/>
              <a:p>
                <a:pPr marL="0" indent="0" algn="ctr">
                  <a:buNone/>
                </a:pPr>
                <a:r>
                  <a:rPr lang="en-US" dirty="0"/>
                  <a:t>Number of DSPs separated</a:t>
                </a:r>
                <a:br>
                  <a:rPr lang="en-US" dirty="0"/>
                </a:br>
                <a:r>
                  <a:rPr lang="en-US" dirty="0"/>
                  <a:t> in last 12 months </a:t>
                </a:r>
              </a:p>
              <a:p>
                <a:pPr marL="0" indent="0" algn="ctr">
                  <a:buNone/>
                </a:pPr>
                <a14:m>
                  <m:oMathPara xmlns:m="http://schemas.openxmlformats.org/officeDocument/2006/math">
                    <m:oMathParaPr>
                      <m:jc m:val="centerGroup"/>
                    </m:oMathParaPr>
                    <m:oMath xmlns:m="http://schemas.openxmlformats.org/officeDocument/2006/math">
                      <m:r>
                        <a:rPr lang="en-US" smtClean="0">
                          <a:latin typeface="Cambria Math" panose="02040503050406030204" pitchFamily="18" charset="0"/>
                        </a:rPr>
                        <m:t>÷</m:t>
                      </m:r>
                    </m:oMath>
                  </m:oMathPara>
                </a14:m>
                <a:endParaRPr lang="en-US" dirty="0"/>
              </a:p>
              <a:p>
                <a:pPr marL="0" indent="0" algn="ctr">
                  <a:buNone/>
                </a:pPr>
                <a:r>
                  <a:rPr lang="en-US" dirty="0"/>
                  <a:t>Number of DSPs on payroll </a:t>
                </a:r>
                <a:br>
                  <a:rPr lang="en-US" dirty="0"/>
                </a:br>
                <a:r>
                  <a:rPr lang="en-US" dirty="0"/>
                  <a:t>as of December 31, 2015. </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271623"/>
                <a:ext cx="8229600" cy="4417977"/>
              </a:xfrm>
              <a:blipFill>
                <a:blip r:embed="rId3"/>
                <a:stretch>
                  <a:fillRect t="-1796"/>
                </a:stretch>
              </a:blipFill>
            </p:spPr>
            <p:txBody>
              <a:bodyPr/>
              <a:lstStyle/>
              <a:p>
                <a:r>
                  <a:rPr lang="en-US">
                    <a:noFill/>
                  </a:rPr>
                  <a:t> </a:t>
                </a:r>
              </a:p>
            </p:txBody>
          </p:sp>
        </mc:Fallback>
      </mc:AlternateContent>
      <p:graphicFrame>
        <p:nvGraphicFramePr>
          <p:cNvPr id="5" name="Table 4"/>
          <p:cNvGraphicFramePr>
            <a:graphicFrameLocks noGrp="1"/>
          </p:cNvGraphicFramePr>
          <p:nvPr>
            <p:extLst/>
          </p:nvPr>
        </p:nvGraphicFramePr>
        <p:xfrm>
          <a:off x="532869" y="4341816"/>
          <a:ext cx="6096000" cy="1036320"/>
        </p:xfrm>
        <a:graphic>
          <a:graphicData uri="http://schemas.openxmlformats.org/drawingml/2006/table">
            <a:tbl>
              <a:tblPr firstRow="1" bandRow="1">
                <a:tableStyleId>{5A111915-BE36-4E01-A7E5-04B1672EAD32}</a:tableStyleId>
              </a:tblPr>
              <a:tblGrid>
                <a:gridCol w="3048000">
                  <a:extLst>
                    <a:ext uri="{9D8B030D-6E8A-4147-A177-3AD203B41FA5}">
                      <a16:colId xmlns:a16="http://schemas.microsoft.com/office/drawing/2014/main" val="4111923988"/>
                    </a:ext>
                  </a:extLst>
                </a:gridCol>
                <a:gridCol w="3048000">
                  <a:extLst>
                    <a:ext uri="{9D8B030D-6E8A-4147-A177-3AD203B41FA5}">
                      <a16:colId xmlns:a16="http://schemas.microsoft.com/office/drawing/2014/main" val="518518622"/>
                    </a:ext>
                  </a:extLst>
                </a:gridCol>
              </a:tblGrid>
              <a:tr h="370840">
                <a:tc>
                  <a:txBody>
                    <a:bodyPr/>
                    <a:lstStyle/>
                    <a:p>
                      <a:r>
                        <a:rPr lang="en-US" sz="2800" dirty="0"/>
                        <a:t>STATE A</a:t>
                      </a:r>
                    </a:p>
                  </a:txBody>
                  <a:tcPr/>
                </a:tc>
                <a:tc>
                  <a:txBody>
                    <a:bodyPr/>
                    <a:lstStyle/>
                    <a:p>
                      <a:r>
                        <a:rPr lang="en-US" sz="2800" dirty="0"/>
                        <a:t>NCI Average</a:t>
                      </a:r>
                    </a:p>
                  </a:txBody>
                  <a:tcPr/>
                </a:tc>
                <a:extLst>
                  <a:ext uri="{0D108BD9-81ED-4DB2-BD59-A6C34878D82A}">
                    <a16:rowId xmlns:a16="http://schemas.microsoft.com/office/drawing/2014/main" val="830215254"/>
                  </a:ext>
                </a:extLst>
              </a:tr>
              <a:tr h="370840">
                <a:tc>
                  <a:txBody>
                    <a:bodyPr/>
                    <a:lstStyle/>
                    <a:p>
                      <a:pPr algn="ctr"/>
                      <a:r>
                        <a:rPr lang="en-US" sz="2800" dirty="0"/>
                        <a:t>45.1% (N=172)</a:t>
                      </a:r>
                      <a:endParaRPr lang="en-US" sz="2800" dirty="0">
                        <a:solidFill>
                          <a:schemeClr val="tx1">
                            <a:lumMod val="60000"/>
                            <a:lumOff val="40000"/>
                          </a:schemeClr>
                        </a:solidFill>
                      </a:endParaRPr>
                    </a:p>
                  </a:txBody>
                  <a:tcPr/>
                </a:tc>
                <a:tc>
                  <a:txBody>
                    <a:bodyPr/>
                    <a:lstStyle/>
                    <a:p>
                      <a:pPr algn="ctr"/>
                      <a:r>
                        <a:rPr lang="en-US" sz="2800" dirty="0"/>
                        <a:t>44.8% (N=2425)</a:t>
                      </a:r>
                    </a:p>
                  </a:txBody>
                  <a:tcPr/>
                </a:tc>
                <a:extLst>
                  <a:ext uri="{0D108BD9-81ED-4DB2-BD59-A6C34878D82A}">
                    <a16:rowId xmlns:a16="http://schemas.microsoft.com/office/drawing/2014/main" val="2898187837"/>
                  </a:ext>
                </a:extLst>
              </a:tr>
            </a:tbl>
          </a:graphicData>
        </a:graphic>
      </p:graphicFrame>
      <p:sp>
        <p:nvSpPr>
          <p:cNvPr id="8" name="Callout: Line 7"/>
          <p:cNvSpPr/>
          <p:nvPr/>
        </p:nvSpPr>
        <p:spPr>
          <a:xfrm>
            <a:off x="7086600" y="4158124"/>
            <a:ext cx="1844040" cy="1067612"/>
          </a:xfrm>
          <a:prstGeom prst="borderCallout1">
            <a:avLst>
              <a:gd name="adj1" fmla="val 18750"/>
              <a:gd name="adj2" fmla="val -8333"/>
              <a:gd name="adj3" fmla="val 81283"/>
              <a:gd name="adj4" fmla="val -32002"/>
            </a:avLst>
          </a:prstGeom>
          <a:solidFill>
            <a:srgbClr val="E0B559"/>
          </a:solidFill>
          <a:ln>
            <a:solidFill>
              <a:srgbClr val="B06100"/>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white"/>
                </a:solidFill>
                <a:effectLst/>
                <a:uLnTx/>
                <a:uFillTx/>
                <a:latin typeface="Cambria"/>
                <a:ea typeface="+mn-ea"/>
                <a:cs typeface="+mn-cs"/>
              </a:rPr>
              <a:t>Range: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white"/>
                </a:solidFill>
                <a:effectLst/>
                <a:uLnTx/>
                <a:uFillTx/>
                <a:latin typeface="Cambria"/>
                <a:ea typeface="+mn-ea"/>
                <a:cs typeface="+mn-cs"/>
              </a:rPr>
              <a:t>17.7-75.6%</a:t>
            </a:r>
          </a:p>
        </p:txBody>
      </p:sp>
      <p:sp>
        <p:nvSpPr>
          <p:cNvPr id="10" name="Footer Placeholder 9">
            <a:extLst>
              <a:ext uri="{FF2B5EF4-FFF2-40B4-BE49-F238E27FC236}">
                <a16:creationId xmlns:a16="http://schemas.microsoft.com/office/drawing/2014/main" id="{C0E77F27-A473-4868-BFF1-FB1116E06E9E}"/>
              </a:ext>
            </a:extLst>
          </p:cNvPr>
          <p:cNvSpPr>
            <a:spLocks noGrp="1"/>
          </p:cNvSpPr>
          <p:nvPr>
            <p:ph type="ftr" sz="quarter" idx="3"/>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Calibri"/>
                <a:ea typeface="+mn-ea"/>
                <a:cs typeface="+mn-cs"/>
              </a:rPr>
              <a:t>National Core Indicators (NCI) </a:t>
            </a:r>
          </a:p>
        </p:txBody>
      </p:sp>
    </p:spTree>
    <p:extLst>
      <p:ext uri="{BB962C8B-B14F-4D97-AF65-F5344CB8AC3E}">
        <p14:creationId xmlns:p14="http://schemas.microsoft.com/office/powerpoint/2010/main" val="29057207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Vacancy Rates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54001" y="1236957"/>
                <a:ext cx="8686800" cy="4417977"/>
              </a:xfrm>
            </p:spPr>
            <p:txBody>
              <a:bodyPr>
                <a:normAutofit/>
              </a:bodyPr>
              <a:lstStyle/>
              <a:p>
                <a:pPr marL="0" indent="0">
                  <a:buNone/>
                </a:pPr>
                <a:r>
                  <a:rPr lang="en-US" sz="2900" dirty="0"/>
                  <a:t>Full-time vacancy rate = </a:t>
                </a:r>
              </a:p>
              <a:p>
                <a:pPr marL="0" indent="0" algn="ctr">
                  <a:spcBef>
                    <a:spcPts val="0"/>
                  </a:spcBef>
                  <a:buNone/>
                </a:pPr>
                <a:r>
                  <a:rPr lang="en-US" sz="2900" dirty="0"/>
                  <a:t>Full-time vacant positions</a:t>
                </a:r>
                <a14:m>
                  <m:oMath xmlns:m="http://schemas.openxmlformats.org/officeDocument/2006/math">
                    <m:r>
                      <a:rPr lang="en-US" sz="2900" smtClean="0">
                        <a:latin typeface="Cambria Math" panose="02040503050406030204" pitchFamily="18" charset="0"/>
                      </a:rPr>
                      <m:t> </m:t>
                    </m:r>
                  </m:oMath>
                </a14:m>
                <a:endParaRPr lang="en-US" sz="2900" dirty="0"/>
              </a:p>
              <a:p>
                <a:pPr marL="0" indent="0" algn="ctr">
                  <a:spcBef>
                    <a:spcPts val="0"/>
                  </a:spcBef>
                  <a:buNone/>
                </a:pPr>
                <a14:m>
                  <m:oMathPara xmlns:m="http://schemas.openxmlformats.org/officeDocument/2006/math">
                    <m:oMathParaPr>
                      <m:jc m:val="centerGroup"/>
                    </m:oMathParaPr>
                    <m:oMath xmlns:m="http://schemas.openxmlformats.org/officeDocument/2006/math">
                      <m:r>
                        <a:rPr lang="en-US" sz="2900" smtClean="0">
                          <a:latin typeface="Cambria Math" panose="02040503050406030204" pitchFamily="18" charset="0"/>
                        </a:rPr>
                        <m:t>÷</m:t>
                      </m:r>
                    </m:oMath>
                  </m:oMathPara>
                </a14:m>
                <a:endParaRPr lang="en-US" sz="2900" dirty="0"/>
              </a:p>
              <a:p>
                <a:pPr marL="0" indent="0" algn="ctr">
                  <a:spcBef>
                    <a:spcPts val="0"/>
                  </a:spcBef>
                  <a:buNone/>
                </a:pPr>
                <a:r>
                  <a:rPr lang="en-US" sz="2900" dirty="0"/>
                  <a:t>Total number of full-time direct support positions (which is FT employees + FT position vacancies)</a:t>
                </a:r>
              </a:p>
              <a:p>
                <a:endParaRPr lang="en-US" sz="29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54001" y="1236957"/>
                <a:ext cx="8686800" cy="4417977"/>
              </a:xfrm>
              <a:blipFill>
                <a:blip r:embed="rId3"/>
                <a:stretch>
                  <a:fillRect l="-1544" t="-1517"/>
                </a:stretch>
              </a:blipFill>
            </p:spPr>
            <p:txBody>
              <a:bodyPr/>
              <a:lstStyle/>
              <a:p>
                <a:r>
                  <a:rPr lang="en-US">
                    <a:noFill/>
                  </a:rPr>
                  <a:t> </a:t>
                </a:r>
              </a:p>
            </p:txBody>
          </p:sp>
        </mc:Fallback>
      </mc:AlternateContent>
      <p:graphicFrame>
        <p:nvGraphicFramePr>
          <p:cNvPr id="5" name="Table 4"/>
          <p:cNvGraphicFramePr>
            <a:graphicFrameLocks noGrp="1"/>
          </p:cNvGraphicFramePr>
          <p:nvPr>
            <p:extLst/>
          </p:nvPr>
        </p:nvGraphicFramePr>
        <p:xfrm>
          <a:off x="203199" y="3948844"/>
          <a:ext cx="6057900" cy="1016812"/>
        </p:xfrm>
        <a:graphic>
          <a:graphicData uri="http://schemas.openxmlformats.org/drawingml/2006/table">
            <a:tbl>
              <a:tblPr firstRow="1" bandRow="1">
                <a:tableStyleId>{5A111915-BE36-4E01-A7E5-04B1672EAD32}</a:tableStyleId>
              </a:tblPr>
              <a:tblGrid>
                <a:gridCol w="2019300">
                  <a:extLst>
                    <a:ext uri="{9D8B030D-6E8A-4147-A177-3AD203B41FA5}">
                      <a16:colId xmlns:a16="http://schemas.microsoft.com/office/drawing/2014/main" val="2203813447"/>
                    </a:ext>
                  </a:extLst>
                </a:gridCol>
                <a:gridCol w="2019300">
                  <a:extLst>
                    <a:ext uri="{9D8B030D-6E8A-4147-A177-3AD203B41FA5}">
                      <a16:colId xmlns:a16="http://schemas.microsoft.com/office/drawing/2014/main" val="4111923988"/>
                    </a:ext>
                  </a:extLst>
                </a:gridCol>
                <a:gridCol w="2019300">
                  <a:extLst>
                    <a:ext uri="{9D8B030D-6E8A-4147-A177-3AD203B41FA5}">
                      <a16:colId xmlns:a16="http://schemas.microsoft.com/office/drawing/2014/main" val="518518622"/>
                    </a:ext>
                  </a:extLst>
                </a:gridCol>
              </a:tblGrid>
              <a:tr h="505311">
                <a:tc rowSpan="2">
                  <a:txBody>
                    <a:bodyPr/>
                    <a:lstStyle/>
                    <a:p>
                      <a:r>
                        <a:rPr lang="en-US" sz="2000" dirty="0"/>
                        <a:t>Full Time Vacancy Rate</a:t>
                      </a:r>
                    </a:p>
                  </a:txBody>
                  <a:tcPr/>
                </a:tc>
                <a:tc>
                  <a:txBody>
                    <a:bodyPr/>
                    <a:lstStyle/>
                    <a:p>
                      <a:r>
                        <a:rPr lang="en-US" sz="2000" dirty="0"/>
                        <a:t>STATE A</a:t>
                      </a:r>
                    </a:p>
                  </a:txBody>
                  <a:tcPr/>
                </a:tc>
                <a:tc>
                  <a:txBody>
                    <a:bodyPr/>
                    <a:lstStyle/>
                    <a:p>
                      <a:r>
                        <a:rPr lang="en-US" sz="2000" dirty="0"/>
                        <a:t>NCI Average</a:t>
                      </a:r>
                    </a:p>
                  </a:txBody>
                  <a:tcPr/>
                </a:tc>
                <a:extLst>
                  <a:ext uri="{0D108BD9-81ED-4DB2-BD59-A6C34878D82A}">
                    <a16:rowId xmlns:a16="http://schemas.microsoft.com/office/drawing/2014/main" val="830215254"/>
                  </a:ext>
                </a:extLst>
              </a:tr>
              <a:tr h="511501">
                <a:tc vMerge="1">
                  <a:txBody>
                    <a:bodyPr/>
                    <a:lstStyle/>
                    <a:p>
                      <a:pPr algn="ctr"/>
                      <a:endParaRPr lang="en-US" sz="2800" dirty="0"/>
                    </a:p>
                  </a:txBody>
                  <a:tcPr/>
                </a:tc>
                <a:tc>
                  <a:txBody>
                    <a:bodyPr/>
                    <a:lstStyle/>
                    <a:p>
                      <a:pPr algn="ctr"/>
                      <a:r>
                        <a:rPr lang="en-US" sz="2000" dirty="0"/>
                        <a:t>7.8% (N=144)</a:t>
                      </a:r>
                      <a:endParaRPr lang="en-US" sz="2000" dirty="0">
                        <a:solidFill>
                          <a:schemeClr val="tx1">
                            <a:lumMod val="60000"/>
                            <a:lumOff val="40000"/>
                          </a:schemeClr>
                        </a:solidFill>
                      </a:endParaRPr>
                    </a:p>
                  </a:txBody>
                  <a:tcPr/>
                </a:tc>
                <a:tc>
                  <a:txBody>
                    <a:bodyPr/>
                    <a:lstStyle/>
                    <a:p>
                      <a:pPr algn="ctr"/>
                      <a:r>
                        <a:rPr lang="en-US" sz="2000" dirty="0"/>
                        <a:t>9.4% (N=2027)</a:t>
                      </a:r>
                    </a:p>
                  </a:txBody>
                  <a:tcPr/>
                </a:tc>
                <a:extLst>
                  <a:ext uri="{0D108BD9-81ED-4DB2-BD59-A6C34878D82A}">
                    <a16:rowId xmlns:a16="http://schemas.microsoft.com/office/drawing/2014/main" val="2898187837"/>
                  </a:ext>
                </a:extLst>
              </a:tr>
            </a:tbl>
          </a:graphicData>
        </a:graphic>
      </p:graphicFrame>
      <p:graphicFrame>
        <p:nvGraphicFramePr>
          <p:cNvPr id="6" name="Table 5"/>
          <p:cNvGraphicFramePr>
            <a:graphicFrameLocks noGrp="1"/>
          </p:cNvGraphicFramePr>
          <p:nvPr>
            <p:extLst/>
          </p:nvPr>
        </p:nvGraphicFramePr>
        <p:xfrm>
          <a:off x="1161672" y="5089768"/>
          <a:ext cx="6413502" cy="1010350"/>
        </p:xfrm>
        <a:graphic>
          <a:graphicData uri="http://schemas.openxmlformats.org/drawingml/2006/table">
            <a:tbl>
              <a:tblPr firstRow="1" bandRow="1">
                <a:tableStyleId>{5A111915-BE36-4E01-A7E5-04B1672EAD32}</a:tableStyleId>
              </a:tblPr>
              <a:tblGrid>
                <a:gridCol w="2137834">
                  <a:extLst>
                    <a:ext uri="{9D8B030D-6E8A-4147-A177-3AD203B41FA5}">
                      <a16:colId xmlns:a16="http://schemas.microsoft.com/office/drawing/2014/main" val="2203813447"/>
                    </a:ext>
                  </a:extLst>
                </a:gridCol>
                <a:gridCol w="2137834">
                  <a:extLst>
                    <a:ext uri="{9D8B030D-6E8A-4147-A177-3AD203B41FA5}">
                      <a16:colId xmlns:a16="http://schemas.microsoft.com/office/drawing/2014/main" val="4111923988"/>
                    </a:ext>
                  </a:extLst>
                </a:gridCol>
                <a:gridCol w="2137834">
                  <a:extLst>
                    <a:ext uri="{9D8B030D-6E8A-4147-A177-3AD203B41FA5}">
                      <a16:colId xmlns:a16="http://schemas.microsoft.com/office/drawing/2014/main" val="518518622"/>
                    </a:ext>
                  </a:extLst>
                </a:gridCol>
              </a:tblGrid>
              <a:tr h="465935">
                <a:tc rowSpan="2">
                  <a:txBody>
                    <a:bodyPr/>
                    <a:lstStyle/>
                    <a:p>
                      <a:r>
                        <a:rPr lang="en-US" sz="2000" dirty="0"/>
                        <a:t>Part Time Vacancy Rate</a:t>
                      </a:r>
                    </a:p>
                  </a:txBody>
                  <a:tcPr/>
                </a:tc>
                <a:tc>
                  <a:txBody>
                    <a:bodyPr/>
                    <a:lstStyle/>
                    <a:p>
                      <a:r>
                        <a:rPr lang="en-US" sz="2000" dirty="0"/>
                        <a:t>STATE A</a:t>
                      </a:r>
                    </a:p>
                  </a:txBody>
                  <a:tcPr/>
                </a:tc>
                <a:tc>
                  <a:txBody>
                    <a:bodyPr/>
                    <a:lstStyle/>
                    <a:p>
                      <a:r>
                        <a:rPr lang="en-US" sz="2000" dirty="0"/>
                        <a:t>NCI Average</a:t>
                      </a:r>
                    </a:p>
                  </a:txBody>
                  <a:tcPr/>
                </a:tc>
                <a:extLst>
                  <a:ext uri="{0D108BD9-81ED-4DB2-BD59-A6C34878D82A}">
                    <a16:rowId xmlns:a16="http://schemas.microsoft.com/office/drawing/2014/main" val="830215254"/>
                  </a:ext>
                </a:extLst>
              </a:tr>
              <a:tr h="544415">
                <a:tc vMerge="1">
                  <a:txBody>
                    <a:bodyPr/>
                    <a:lstStyle/>
                    <a:p>
                      <a:pPr algn="ctr"/>
                      <a:endParaRPr lang="en-US" sz="2800" dirty="0"/>
                    </a:p>
                  </a:txBody>
                  <a:tcPr/>
                </a:tc>
                <a:tc>
                  <a:txBody>
                    <a:bodyPr/>
                    <a:lstStyle/>
                    <a:p>
                      <a:pPr algn="ctr"/>
                      <a:r>
                        <a:rPr lang="en-US" sz="2000" dirty="0"/>
                        <a:t>13.2% (N=144)</a:t>
                      </a:r>
                      <a:endParaRPr lang="en-US" sz="2000" dirty="0">
                        <a:solidFill>
                          <a:schemeClr val="tx1">
                            <a:lumMod val="60000"/>
                            <a:lumOff val="40000"/>
                          </a:schemeClr>
                        </a:solidFill>
                      </a:endParaRPr>
                    </a:p>
                  </a:txBody>
                  <a:tcPr/>
                </a:tc>
                <a:tc>
                  <a:txBody>
                    <a:bodyPr/>
                    <a:lstStyle/>
                    <a:p>
                      <a:pPr algn="ctr"/>
                      <a:r>
                        <a:rPr lang="en-US" sz="2000" dirty="0"/>
                        <a:t>14.6% (N=2027)</a:t>
                      </a:r>
                    </a:p>
                  </a:txBody>
                  <a:tcPr/>
                </a:tc>
                <a:extLst>
                  <a:ext uri="{0D108BD9-81ED-4DB2-BD59-A6C34878D82A}">
                    <a16:rowId xmlns:a16="http://schemas.microsoft.com/office/drawing/2014/main" val="2898187837"/>
                  </a:ext>
                </a:extLst>
              </a:tr>
            </a:tbl>
          </a:graphicData>
        </a:graphic>
      </p:graphicFrame>
      <p:sp>
        <p:nvSpPr>
          <p:cNvPr id="9" name="Callout: Line 8"/>
          <p:cNvSpPr/>
          <p:nvPr/>
        </p:nvSpPr>
        <p:spPr>
          <a:xfrm>
            <a:off x="7473950" y="4534251"/>
            <a:ext cx="1517654" cy="732814"/>
          </a:xfrm>
          <a:prstGeom prst="borderCallout1">
            <a:avLst>
              <a:gd name="adj1" fmla="val 78335"/>
              <a:gd name="adj2" fmla="val -1304"/>
              <a:gd name="adj3" fmla="val 147245"/>
              <a:gd name="adj4" fmla="val -19253"/>
            </a:avLst>
          </a:prstGeom>
          <a:solidFill>
            <a:srgbClr val="E0B559"/>
          </a:solidFill>
          <a:ln>
            <a:solidFill>
              <a:srgbClr val="B06100"/>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mbria"/>
                <a:ea typeface="+mn-ea"/>
                <a:cs typeface="+mn-cs"/>
              </a:rPr>
              <a:t>Range: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mbria"/>
                <a:ea typeface="+mn-ea"/>
                <a:cs typeface="+mn-cs"/>
              </a:rPr>
              <a:t>6.0-14.6%</a:t>
            </a:r>
          </a:p>
        </p:txBody>
      </p:sp>
      <p:sp>
        <p:nvSpPr>
          <p:cNvPr id="10" name="Callout: Line 9"/>
          <p:cNvSpPr/>
          <p:nvPr/>
        </p:nvSpPr>
        <p:spPr>
          <a:xfrm>
            <a:off x="6480178" y="3689212"/>
            <a:ext cx="1752599" cy="687734"/>
          </a:xfrm>
          <a:prstGeom prst="borderCallout1">
            <a:avLst>
              <a:gd name="adj1" fmla="val 60854"/>
              <a:gd name="adj2" fmla="val -507"/>
              <a:gd name="adj3" fmla="val 143524"/>
              <a:gd name="adj4" fmla="val -20012"/>
            </a:avLst>
          </a:prstGeom>
          <a:solidFill>
            <a:srgbClr val="E0B559"/>
          </a:solidFill>
          <a:ln>
            <a:solidFill>
              <a:srgbClr val="B06100"/>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900" b="1" i="0" u="none" strike="noStrike" kern="1200" cap="none" spc="0" normalizeH="0" baseline="0" noProof="0" dirty="0">
                <a:ln>
                  <a:noFill/>
                </a:ln>
                <a:solidFill>
                  <a:prstClr val="white"/>
                </a:solidFill>
                <a:effectLst/>
                <a:uLnTx/>
                <a:uFillTx/>
                <a:latin typeface="Cambria"/>
                <a:ea typeface="+mn-ea"/>
                <a:cs typeface="+mn-cs"/>
              </a:rPr>
              <a:t>Range: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900" b="1" i="0" u="none" strike="noStrike" kern="1200" cap="none" spc="0" normalizeH="0" baseline="0" noProof="0" dirty="0">
                <a:ln>
                  <a:noFill/>
                </a:ln>
                <a:solidFill>
                  <a:prstClr val="white"/>
                </a:solidFill>
                <a:effectLst/>
                <a:uLnTx/>
                <a:uFillTx/>
                <a:latin typeface="Cambria"/>
                <a:ea typeface="+mn-ea"/>
                <a:cs typeface="+mn-cs"/>
              </a:rPr>
              <a:t>5.9-26.6%</a:t>
            </a:r>
          </a:p>
        </p:txBody>
      </p:sp>
      <p:sp>
        <p:nvSpPr>
          <p:cNvPr id="12" name="Footer Placeholder 11">
            <a:extLst>
              <a:ext uri="{FF2B5EF4-FFF2-40B4-BE49-F238E27FC236}">
                <a16:creationId xmlns:a16="http://schemas.microsoft.com/office/drawing/2014/main" id="{B822191A-CEE7-4BFB-9169-00E1261C2468}"/>
              </a:ext>
            </a:extLst>
          </p:cNvPr>
          <p:cNvSpPr>
            <a:spLocks noGrp="1"/>
          </p:cNvSpPr>
          <p:nvPr>
            <p:ph type="ftr" sz="quarter" idx="3"/>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Calibri"/>
                <a:ea typeface="+mn-ea"/>
                <a:cs typeface="+mn-cs"/>
              </a:rPr>
              <a:t>National Core Indicators (NCI) </a:t>
            </a:r>
          </a:p>
        </p:txBody>
      </p:sp>
    </p:spTree>
    <p:extLst>
      <p:ext uri="{BB962C8B-B14F-4D97-AF65-F5344CB8AC3E}">
        <p14:creationId xmlns:p14="http://schemas.microsoft.com/office/powerpoint/2010/main" val="5229045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State Minimum Wages </a:t>
            </a:r>
            <a:br>
              <a:rPr lang="en-US" dirty="0"/>
            </a:br>
            <a:r>
              <a:rPr lang="en-US" dirty="0"/>
              <a:t>and Cost of Living</a:t>
            </a:r>
          </a:p>
        </p:txBody>
      </p:sp>
      <p:sp>
        <p:nvSpPr>
          <p:cNvPr id="3" name="Content Placeholder 2"/>
          <p:cNvSpPr>
            <a:spLocks noGrp="1"/>
          </p:cNvSpPr>
          <p:nvPr>
            <p:ph idx="1"/>
          </p:nvPr>
        </p:nvSpPr>
        <p:spPr/>
        <p:txBody>
          <a:bodyPr>
            <a:normAutofit lnSpcReduction="10000"/>
          </a:bodyPr>
          <a:lstStyle/>
          <a:p>
            <a:r>
              <a:rPr lang="en-US" dirty="0"/>
              <a:t>We took into account state minimum wage and presented a state minimum wage comparison  </a:t>
            </a:r>
          </a:p>
          <a:p>
            <a:pPr lvl="1"/>
            <a:r>
              <a:rPr lang="en-US" dirty="0"/>
              <a:t>Range from $7.25/hour – $10.50/hour</a:t>
            </a:r>
          </a:p>
          <a:p>
            <a:r>
              <a:rPr lang="en-US" dirty="0"/>
              <a:t>Take into consideration the cost of living in your state</a:t>
            </a:r>
          </a:p>
          <a:p>
            <a:pPr lvl="1"/>
            <a:r>
              <a:rPr lang="en-US" dirty="0"/>
              <a:t>For example, in places such as San Francisco  and Seattle, cost of living has a large impact </a:t>
            </a:r>
          </a:p>
          <a:p>
            <a:r>
              <a:rPr lang="en-US" dirty="0"/>
              <a:t>ANCOR report talks about this further</a:t>
            </a:r>
          </a:p>
        </p:txBody>
      </p:sp>
      <p:sp>
        <p:nvSpPr>
          <p:cNvPr id="8" name="Footer Placeholder 7">
            <a:extLst>
              <a:ext uri="{FF2B5EF4-FFF2-40B4-BE49-F238E27FC236}">
                <a16:creationId xmlns:a16="http://schemas.microsoft.com/office/drawing/2014/main" id="{857D2710-29A0-44B2-8FD1-EA6D90B88543}"/>
              </a:ext>
            </a:extLst>
          </p:cNvPr>
          <p:cNvSpPr>
            <a:spLocks noGrp="1"/>
          </p:cNvSpPr>
          <p:nvPr>
            <p:ph type="ftr" sz="quarter" idx="3"/>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Calibri"/>
                <a:ea typeface="+mn-ea"/>
                <a:cs typeface="+mn-cs"/>
              </a:rPr>
              <a:t>National Core Indicators (NCI) </a:t>
            </a:r>
          </a:p>
        </p:txBody>
      </p:sp>
    </p:spTree>
    <p:extLst>
      <p:ext uri="{BB962C8B-B14F-4D97-AF65-F5344CB8AC3E}">
        <p14:creationId xmlns:p14="http://schemas.microsoft.com/office/powerpoint/2010/main" val="6809703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8402"/>
            <a:ext cx="8229600" cy="1143000"/>
          </a:xfrm>
        </p:spPr>
        <p:txBody>
          <a:bodyPr/>
          <a:lstStyle/>
          <a:p>
            <a:r>
              <a:rPr lang="en-US" dirty="0"/>
              <a:t>Wages Across Settings</a:t>
            </a:r>
          </a:p>
        </p:txBody>
      </p:sp>
      <p:graphicFrame>
        <p:nvGraphicFramePr>
          <p:cNvPr id="5" name="Content Placeholder 4"/>
          <p:cNvGraphicFramePr>
            <a:graphicFrameLocks noGrp="1"/>
          </p:cNvGraphicFramePr>
          <p:nvPr>
            <p:ph idx="1"/>
            <p:extLst/>
          </p:nvPr>
        </p:nvGraphicFramePr>
        <p:xfrm>
          <a:off x="242105" y="1291402"/>
          <a:ext cx="6339436" cy="2497634"/>
        </p:xfrm>
        <a:graphic>
          <a:graphicData uri="http://schemas.openxmlformats.org/drawingml/2006/table">
            <a:tbl>
              <a:tblPr firstRow="1" bandRow="1">
                <a:tableStyleId>{5A111915-BE36-4E01-A7E5-04B1672EAD32}</a:tableStyleId>
              </a:tblPr>
              <a:tblGrid>
                <a:gridCol w="1389620">
                  <a:extLst>
                    <a:ext uri="{9D8B030D-6E8A-4147-A177-3AD203B41FA5}">
                      <a16:colId xmlns:a16="http://schemas.microsoft.com/office/drawing/2014/main" val="3496587119"/>
                    </a:ext>
                  </a:extLst>
                </a:gridCol>
                <a:gridCol w="1361729">
                  <a:extLst>
                    <a:ext uri="{9D8B030D-6E8A-4147-A177-3AD203B41FA5}">
                      <a16:colId xmlns:a16="http://schemas.microsoft.com/office/drawing/2014/main" val="2529326709"/>
                    </a:ext>
                  </a:extLst>
                </a:gridCol>
                <a:gridCol w="902140">
                  <a:extLst>
                    <a:ext uri="{9D8B030D-6E8A-4147-A177-3AD203B41FA5}">
                      <a16:colId xmlns:a16="http://schemas.microsoft.com/office/drawing/2014/main" val="2953403757"/>
                    </a:ext>
                  </a:extLst>
                </a:gridCol>
                <a:gridCol w="1547990">
                  <a:extLst>
                    <a:ext uri="{9D8B030D-6E8A-4147-A177-3AD203B41FA5}">
                      <a16:colId xmlns:a16="http://schemas.microsoft.com/office/drawing/2014/main" val="453210907"/>
                    </a:ext>
                  </a:extLst>
                </a:gridCol>
                <a:gridCol w="1137957">
                  <a:extLst>
                    <a:ext uri="{9D8B030D-6E8A-4147-A177-3AD203B41FA5}">
                      <a16:colId xmlns:a16="http://schemas.microsoft.com/office/drawing/2014/main" val="246673170"/>
                    </a:ext>
                  </a:extLst>
                </a:gridCol>
              </a:tblGrid>
              <a:tr h="1200488">
                <a:tc>
                  <a:txBody>
                    <a:bodyPr/>
                    <a:lstStyle/>
                    <a:p>
                      <a:endParaRPr lang="en-US" sz="1600" dirty="0"/>
                    </a:p>
                  </a:txBody>
                  <a:tcPr/>
                </a:tc>
                <a:tc>
                  <a:txBody>
                    <a:bodyPr/>
                    <a:lstStyle/>
                    <a:p>
                      <a:pPr marL="0" marR="0" algn="ctr">
                        <a:lnSpc>
                          <a:spcPct val="107000"/>
                        </a:lnSpc>
                        <a:spcBef>
                          <a:spcPts val="0"/>
                        </a:spcBef>
                        <a:spcAft>
                          <a:spcPts val="0"/>
                        </a:spcAft>
                      </a:pPr>
                      <a:r>
                        <a:rPr lang="en-US" sz="2000" dirty="0">
                          <a:effectLst/>
                        </a:rPr>
                        <a:t>Avg. </a:t>
                      </a:r>
                      <a:r>
                        <a:rPr lang="en-US" sz="2000" u="sng" dirty="0">
                          <a:effectLst/>
                        </a:rPr>
                        <a:t>Starting</a:t>
                      </a:r>
                      <a:r>
                        <a:rPr lang="en-US" sz="2000" dirty="0">
                          <a:effectLst/>
                        </a:rPr>
                        <a:t> Hourly Wage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2000" dirty="0">
                          <a:effectLst/>
                        </a:rPr>
                        <a:t>Std. Dev.</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2000" dirty="0">
                          <a:effectLst/>
                        </a:rPr>
                        <a:t>Median </a:t>
                      </a:r>
                      <a:r>
                        <a:rPr lang="en-US" sz="2000" u="sng" dirty="0">
                          <a:effectLst/>
                        </a:rPr>
                        <a:t>Starting</a:t>
                      </a:r>
                      <a:r>
                        <a:rPr lang="en-US" sz="2000" dirty="0">
                          <a:effectLst/>
                        </a:rPr>
                        <a:t> Hourly Wage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2000" dirty="0">
                          <a:effectLst/>
                        </a:rPr>
                        <a:t>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648518714"/>
                  </a:ext>
                </a:extLst>
              </a:tr>
              <a:tr h="426104">
                <a:tc>
                  <a:txBody>
                    <a:bodyPr/>
                    <a:lstStyle/>
                    <a:p>
                      <a:r>
                        <a:rPr lang="en-US" sz="1800" dirty="0"/>
                        <a:t>State A</a:t>
                      </a:r>
                      <a:endParaRPr lang="en-US" sz="1800" dirty="0">
                        <a:solidFill>
                          <a:schemeClr val="tx1">
                            <a:lumMod val="60000"/>
                            <a:lumOff val="40000"/>
                          </a:schemeClr>
                        </a:solidFill>
                      </a:endParaRPr>
                    </a:p>
                  </a:txBody>
                  <a:tcPr/>
                </a:tc>
                <a:tc>
                  <a:txBody>
                    <a:bodyPr/>
                    <a:lstStyle/>
                    <a:p>
                      <a:pPr marL="0" marR="0" algn="r">
                        <a:lnSpc>
                          <a:spcPct val="107000"/>
                        </a:lnSpc>
                        <a:spcBef>
                          <a:spcPts val="0"/>
                        </a:spcBef>
                        <a:spcAft>
                          <a:spcPts val="0"/>
                        </a:spcAft>
                      </a:pPr>
                      <a:r>
                        <a:rPr lang="en-US" sz="1800" dirty="0">
                          <a:effectLst/>
                        </a:rPr>
                        <a:t>$9.81</a:t>
                      </a:r>
                      <a:endParaRPr lang="en-US" sz="1800" b="1" dirty="0">
                        <a:solidFill>
                          <a:schemeClr val="tx1">
                            <a:lumMod val="60000"/>
                            <a:lumOff val="40000"/>
                          </a:schemeClr>
                        </a:solidFill>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800" dirty="0">
                          <a:effectLst/>
                        </a:rPr>
                        <a:t>2.587</a:t>
                      </a:r>
                      <a:endParaRPr lang="en-US" sz="1800" b="1" dirty="0">
                        <a:solidFill>
                          <a:schemeClr val="tx1">
                            <a:lumMod val="60000"/>
                            <a:lumOff val="40000"/>
                          </a:schemeClr>
                        </a:solidFill>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800" dirty="0">
                          <a:effectLst/>
                        </a:rPr>
                        <a:t>$9.00</a:t>
                      </a:r>
                      <a:endParaRPr lang="en-US" sz="1800" b="1" dirty="0">
                        <a:solidFill>
                          <a:schemeClr val="tx1">
                            <a:lumMod val="60000"/>
                            <a:lumOff val="40000"/>
                          </a:schemeClr>
                        </a:solidFill>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800" dirty="0">
                          <a:effectLst/>
                        </a:rPr>
                        <a:t>80</a:t>
                      </a:r>
                      <a:endParaRPr lang="en-US" sz="1800" b="1" dirty="0">
                        <a:solidFill>
                          <a:schemeClr val="tx1">
                            <a:lumMod val="60000"/>
                            <a:lumOff val="40000"/>
                          </a:schemeClr>
                        </a:solidFill>
                        <a:effectLst/>
                        <a:latin typeface="+mj-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258579722"/>
                  </a:ext>
                </a:extLst>
              </a:tr>
              <a:tr h="766986">
                <a:tc>
                  <a:txBody>
                    <a:bodyPr/>
                    <a:lstStyle/>
                    <a:p>
                      <a:r>
                        <a:rPr lang="en-US" sz="1800" dirty="0"/>
                        <a:t>NCI Average</a:t>
                      </a:r>
                    </a:p>
                  </a:txBody>
                  <a:tcPr/>
                </a:tc>
                <a:tc>
                  <a:txBody>
                    <a:bodyPr/>
                    <a:lstStyle/>
                    <a:p>
                      <a:pPr marL="0" marR="0" algn="r">
                        <a:lnSpc>
                          <a:spcPct val="107000"/>
                        </a:lnSpc>
                        <a:spcBef>
                          <a:spcPts val="0"/>
                        </a:spcBef>
                        <a:spcAft>
                          <a:spcPts val="0"/>
                        </a:spcAft>
                      </a:pPr>
                      <a:r>
                        <a:rPr lang="en-US" sz="1800" dirty="0">
                          <a:effectLst/>
                        </a:rPr>
                        <a:t>$10.23 </a:t>
                      </a:r>
                    </a:p>
                    <a:p>
                      <a:pPr marL="0" marR="0" algn="r">
                        <a:lnSpc>
                          <a:spcPct val="107000"/>
                        </a:lnSpc>
                        <a:spcBef>
                          <a:spcPts val="0"/>
                        </a:spcBef>
                        <a:spcAft>
                          <a:spcPts val="0"/>
                        </a:spcAft>
                      </a:pPr>
                      <a:r>
                        <a:rPr lang="en-US" sz="1300" dirty="0">
                          <a:effectLst/>
                        </a:rPr>
                        <a:t>(range: $8.57-$13.67)</a:t>
                      </a:r>
                      <a:endParaRPr lang="en-US" sz="1300" b="1"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800" dirty="0">
                          <a:effectLst/>
                        </a:rPr>
                        <a:t> </a:t>
                      </a:r>
                      <a:endParaRPr lang="en-US" sz="1800" b="1"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800" dirty="0">
                          <a:effectLst/>
                        </a:rPr>
                        <a:t>$9.96 </a:t>
                      </a:r>
                    </a:p>
                    <a:p>
                      <a:pPr marL="0" marR="0" algn="r">
                        <a:lnSpc>
                          <a:spcPct val="107000"/>
                        </a:lnSpc>
                        <a:spcBef>
                          <a:spcPts val="0"/>
                        </a:spcBef>
                        <a:spcAft>
                          <a:spcPts val="0"/>
                        </a:spcAft>
                      </a:pPr>
                      <a:r>
                        <a:rPr lang="en-US" sz="1300" dirty="0">
                          <a:effectLst/>
                        </a:rPr>
                        <a:t>(range: $8.50-$13.80)</a:t>
                      </a:r>
                      <a:endParaRPr lang="en-US" sz="1300" b="1"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r"/>
                      <a:r>
                        <a:rPr lang="en-US" sz="1800" dirty="0"/>
                        <a:t>1100</a:t>
                      </a:r>
                      <a:endParaRPr lang="en-US" sz="1800" b="1" dirty="0">
                        <a:solidFill>
                          <a:schemeClr val="tx1"/>
                        </a:solidFill>
                        <a:latin typeface="+mj-lt"/>
                      </a:endParaRPr>
                    </a:p>
                  </a:txBody>
                  <a:tcPr anchor="ctr"/>
                </a:tc>
                <a:extLst>
                  <a:ext uri="{0D108BD9-81ED-4DB2-BD59-A6C34878D82A}">
                    <a16:rowId xmlns:a16="http://schemas.microsoft.com/office/drawing/2014/main" val="860546861"/>
                  </a:ext>
                </a:extLst>
              </a:tr>
            </a:tbl>
          </a:graphicData>
        </a:graphic>
      </p:graphicFrame>
      <p:graphicFrame>
        <p:nvGraphicFramePr>
          <p:cNvPr id="6" name="Table 5"/>
          <p:cNvGraphicFramePr>
            <a:graphicFrameLocks noGrp="1"/>
          </p:cNvGraphicFramePr>
          <p:nvPr>
            <p:extLst/>
          </p:nvPr>
        </p:nvGraphicFramePr>
        <p:xfrm>
          <a:off x="201233" y="3921303"/>
          <a:ext cx="6421179" cy="2147034"/>
        </p:xfrm>
        <a:graphic>
          <a:graphicData uri="http://schemas.openxmlformats.org/drawingml/2006/table">
            <a:tbl>
              <a:tblPr firstRow="1" bandRow="1">
                <a:tableStyleId>{5A111915-BE36-4E01-A7E5-04B1672EAD32}</a:tableStyleId>
              </a:tblPr>
              <a:tblGrid>
                <a:gridCol w="1710764">
                  <a:extLst>
                    <a:ext uri="{9D8B030D-6E8A-4147-A177-3AD203B41FA5}">
                      <a16:colId xmlns:a16="http://schemas.microsoft.com/office/drawing/2014/main" val="1283709586"/>
                    </a:ext>
                  </a:extLst>
                </a:gridCol>
                <a:gridCol w="1321177">
                  <a:extLst>
                    <a:ext uri="{9D8B030D-6E8A-4147-A177-3AD203B41FA5}">
                      <a16:colId xmlns:a16="http://schemas.microsoft.com/office/drawing/2014/main" val="2702530195"/>
                    </a:ext>
                  </a:extLst>
                </a:gridCol>
                <a:gridCol w="1071894">
                  <a:extLst>
                    <a:ext uri="{9D8B030D-6E8A-4147-A177-3AD203B41FA5}">
                      <a16:colId xmlns:a16="http://schemas.microsoft.com/office/drawing/2014/main" val="1504755128"/>
                    </a:ext>
                  </a:extLst>
                </a:gridCol>
                <a:gridCol w="1510396">
                  <a:extLst>
                    <a:ext uri="{9D8B030D-6E8A-4147-A177-3AD203B41FA5}">
                      <a16:colId xmlns:a16="http://schemas.microsoft.com/office/drawing/2014/main" val="1730589318"/>
                    </a:ext>
                  </a:extLst>
                </a:gridCol>
                <a:gridCol w="806948">
                  <a:extLst>
                    <a:ext uri="{9D8B030D-6E8A-4147-A177-3AD203B41FA5}">
                      <a16:colId xmlns:a16="http://schemas.microsoft.com/office/drawing/2014/main" val="2855938414"/>
                    </a:ext>
                  </a:extLst>
                </a:gridCol>
              </a:tblGrid>
              <a:tr h="713058">
                <a:tc>
                  <a:txBody>
                    <a:bodyPr/>
                    <a:lstStyle/>
                    <a:p>
                      <a:endParaRPr lang="en-US" dirty="0"/>
                    </a:p>
                  </a:txBody>
                  <a:tcPr marL="68580" marR="68580" marT="0" marB="0" anchor="b"/>
                </a:tc>
                <a:tc>
                  <a:txBody>
                    <a:bodyPr/>
                    <a:lstStyle/>
                    <a:p>
                      <a:pPr marL="0" marR="0" algn="ctr">
                        <a:lnSpc>
                          <a:spcPct val="107000"/>
                        </a:lnSpc>
                        <a:spcBef>
                          <a:spcPts val="0"/>
                        </a:spcBef>
                        <a:spcAft>
                          <a:spcPts val="0"/>
                        </a:spcAft>
                      </a:pPr>
                      <a:r>
                        <a:rPr lang="en-US" sz="2000" dirty="0">
                          <a:effectLst/>
                        </a:rPr>
                        <a:t>Avg. Hourly Wage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2000" dirty="0">
                          <a:effectLst/>
                        </a:rPr>
                        <a:t>Std. Dev.</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2000" dirty="0">
                          <a:effectLst/>
                        </a:rPr>
                        <a:t>Median Hourly Wage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2000" dirty="0">
                          <a:effectLst/>
                        </a:rPr>
                        <a:t>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057275081"/>
                  </a:ext>
                </a:extLst>
              </a:tr>
              <a:tr h="451203">
                <a:tc>
                  <a:txBody>
                    <a:bodyPr/>
                    <a:lstStyle/>
                    <a:p>
                      <a:r>
                        <a:rPr lang="en-US" sz="1800" dirty="0"/>
                        <a:t>State A</a:t>
                      </a:r>
                      <a:endParaRPr lang="en-US" sz="1800" dirty="0">
                        <a:solidFill>
                          <a:schemeClr val="tx1">
                            <a:lumMod val="60000"/>
                            <a:lumOff val="40000"/>
                          </a:schemeClr>
                        </a:solidFill>
                      </a:endParaRPr>
                    </a:p>
                  </a:txBody>
                  <a:tcPr/>
                </a:tc>
                <a:tc>
                  <a:txBody>
                    <a:bodyPr/>
                    <a:lstStyle/>
                    <a:p>
                      <a:pPr marL="0" marR="0" algn="r">
                        <a:lnSpc>
                          <a:spcPct val="107000"/>
                        </a:lnSpc>
                        <a:spcBef>
                          <a:spcPts val="0"/>
                        </a:spcBef>
                        <a:spcAft>
                          <a:spcPts val="0"/>
                        </a:spcAft>
                      </a:pPr>
                      <a:r>
                        <a:rPr lang="en-US" sz="1800" dirty="0">
                          <a:effectLst/>
                        </a:rPr>
                        <a:t>$10.67</a:t>
                      </a:r>
                      <a:endParaRPr lang="en-US" sz="1800" dirty="0">
                        <a:solidFill>
                          <a:schemeClr val="tx1">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800" dirty="0">
                          <a:effectLst/>
                        </a:rPr>
                        <a:t>3.103</a:t>
                      </a:r>
                      <a:endParaRPr lang="en-US" sz="1800" dirty="0">
                        <a:solidFill>
                          <a:schemeClr val="tx1">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800" dirty="0">
                          <a:effectLst/>
                        </a:rPr>
                        <a:t>$10.00</a:t>
                      </a:r>
                      <a:endParaRPr lang="en-US" sz="1800" dirty="0">
                        <a:solidFill>
                          <a:schemeClr val="tx1">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800" dirty="0">
                          <a:effectLst/>
                        </a:rPr>
                        <a:t>93</a:t>
                      </a:r>
                      <a:endParaRPr lang="en-US" sz="1800" dirty="0">
                        <a:solidFill>
                          <a:schemeClr val="tx1">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954697261"/>
                  </a:ext>
                </a:extLst>
              </a:tr>
              <a:tr h="633429">
                <a:tc>
                  <a:txBody>
                    <a:bodyPr/>
                    <a:lstStyle/>
                    <a:p>
                      <a:r>
                        <a:rPr lang="en-US" sz="1800" dirty="0"/>
                        <a:t>NCI Average</a:t>
                      </a:r>
                    </a:p>
                  </a:txBody>
                  <a:tcPr/>
                </a:tc>
                <a:tc>
                  <a:txBody>
                    <a:bodyPr/>
                    <a:lstStyle/>
                    <a:p>
                      <a:pPr marL="0" marR="0" algn="r">
                        <a:lnSpc>
                          <a:spcPct val="107000"/>
                        </a:lnSpc>
                        <a:spcBef>
                          <a:spcPts val="0"/>
                        </a:spcBef>
                        <a:spcAft>
                          <a:spcPts val="0"/>
                        </a:spcAft>
                      </a:pPr>
                      <a:r>
                        <a:rPr lang="en-US" sz="1800" dirty="0">
                          <a:effectLst/>
                        </a:rPr>
                        <a:t>$11.11 </a:t>
                      </a:r>
                    </a:p>
                    <a:p>
                      <a:pPr marL="0" marR="0" algn="r">
                        <a:lnSpc>
                          <a:spcPct val="107000"/>
                        </a:lnSpc>
                        <a:spcBef>
                          <a:spcPts val="0"/>
                        </a:spcBef>
                        <a:spcAft>
                          <a:spcPts val="0"/>
                        </a:spcAft>
                      </a:pPr>
                      <a:r>
                        <a:rPr lang="en-US" sz="1300" dirty="0">
                          <a:effectLst/>
                        </a:rPr>
                        <a:t>(range $9.10-$13.08)</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800" dirty="0">
                          <a:effectLst/>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800" dirty="0">
                          <a:effectLst/>
                        </a:rPr>
                        <a:t>$10.72 </a:t>
                      </a:r>
                    </a:p>
                    <a:p>
                      <a:pPr marL="0" marR="0" algn="r">
                        <a:lnSpc>
                          <a:spcPct val="107000"/>
                        </a:lnSpc>
                        <a:spcBef>
                          <a:spcPts val="0"/>
                        </a:spcBef>
                        <a:spcAft>
                          <a:spcPts val="0"/>
                        </a:spcAft>
                      </a:pPr>
                      <a:r>
                        <a:rPr lang="en-US" sz="1300" dirty="0">
                          <a:effectLst/>
                        </a:rPr>
                        <a:t>(range $9.06-$13.82)</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800" dirty="0">
                          <a:effectLst/>
                        </a:rPr>
                        <a:t>1262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659497074"/>
                  </a:ext>
                </a:extLst>
              </a:tr>
            </a:tbl>
          </a:graphicData>
        </a:graphic>
      </p:graphicFrame>
      <p:graphicFrame>
        <p:nvGraphicFramePr>
          <p:cNvPr id="7" name="Table 6"/>
          <p:cNvGraphicFramePr>
            <a:graphicFrameLocks noGrp="1"/>
          </p:cNvGraphicFramePr>
          <p:nvPr>
            <p:extLst/>
          </p:nvPr>
        </p:nvGraphicFramePr>
        <p:xfrm>
          <a:off x="6883400" y="2561718"/>
          <a:ext cx="2011336" cy="2129279"/>
        </p:xfrm>
        <a:graphic>
          <a:graphicData uri="http://schemas.openxmlformats.org/drawingml/2006/table">
            <a:tbl>
              <a:tblPr firstRow="1" bandRow="1">
                <a:tableStyleId>{17292A2E-F333-43FB-9621-5CBBE7FDCDCB}</a:tableStyleId>
              </a:tblPr>
              <a:tblGrid>
                <a:gridCol w="2011336">
                  <a:extLst>
                    <a:ext uri="{9D8B030D-6E8A-4147-A177-3AD203B41FA5}">
                      <a16:colId xmlns:a16="http://schemas.microsoft.com/office/drawing/2014/main" val="4088357764"/>
                    </a:ext>
                  </a:extLst>
                </a:gridCol>
              </a:tblGrid>
              <a:tr h="1215845">
                <a:tc>
                  <a:txBody>
                    <a:bodyPr/>
                    <a:lstStyle/>
                    <a:p>
                      <a:pPr marL="0" marR="0" algn="r">
                        <a:lnSpc>
                          <a:spcPct val="107000"/>
                        </a:lnSpc>
                        <a:spcBef>
                          <a:spcPts val="0"/>
                        </a:spcBef>
                        <a:spcAft>
                          <a:spcPts val="0"/>
                        </a:spcAft>
                      </a:pPr>
                      <a:r>
                        <a:rPr lang="en-US" sz="1600" dirty="0">
                          <a:effectLst/>
                        </a:rPr>
                        <a:t>2015 Minimum Hourly Wage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016572981"/>
                  </a:ext>
                </a:extLst>
              </a:tr>
              <a:tr h="456717">
                <a:tc>
                  <a:txBody>
                    <a:bodyPr/>
                    <a:lstStyle/>
                    <a:p>
                      <a:r>
                        <a:rPr lang="en-US" sz="1600" dirty="0"/>
                        <a:t>State</a:t>
                      </a:r>
                      <a:r>
                        <a:rPr lang="en-US" sz="1600" baseline="0" dirty="0"/>
                        <a:t> A: $7.25</a:t>
                      </a:r>
                      <a:endParaRPr lang="en-US" sz="1600" b="1" baseline="0" dirty="0"/>
                    </a:p>
                  </a:txBody>
                  <a:tcPr/>
                </a:tc>
                <a:extLst>
                  <a:ext uri="{0D108BD9-81ED-4DB2-BD59-A6C34878D82A}">
                    <a16:rowId xmlns:a16="http://schemas.microsoft.com/office/drawing/2014/main" val="1371115518"/>
                  </a:ext>
                </a:extLst>
              </a:tr>
              <a:tr h="456717">
                <a:tc>
                  <a:txBody>
                    <a:bodyPr/>
                    <a:lstStyle/>
                    <a:p>
                      <a:r>
                        <a:rPr lang="en-US" sz="1600" dirty="0"/>
                        <a:t>Federal: $7.25</a:t>
                      </a:r>
                      <a:endParaRPr lang="en-US" sz="1600" b="1" dirty="0"/>
                    </a:p>
                  </a:txBody>
                  <a:tcPr/>
                </a:tc>
                <a:extLst>
                  <a:ext uri="{0D108BD9-81ED-4DB2-BD59-A6C34878D82A}">
                    <a16:rowId xmlns:a16="http://schemas.microsoft.com/office/drawing/2014/main" val="3829201377"/>
                  </a:ext>
                </a:extLst>
              </a:tr>
            </a:tbl>
          </a:graphicData>
        </a:graphic>
      </p:graphicFrame>
      <p:sp>
        <p:nvSpPr>
          <p:cNvPr id="11" name="Footer Placeholder 10">
            <a:extLst>
              <a:ext uri="{FF2B5EF4-FFF2-40B4-BE49-F238E27FC236}">
                <a16:creationId xmlns:a16="http://schemas.microsoft.com/office/drawing/2014/main" id="{A2F6C43C-DBC3-4817-94F7-BDBDCBF5BE70}"/>
              </a:ext>
            </a:extLst>
          </p:cNvPr>
          <p:cNvSpPr>
            <a:spLocks noGrp="1"/>
          </p:cNvSpPr>
          <p:nvPr>
            <p:ph type="ftr" sz="quarter" idx="3"/>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Calibri"/>
                <a:ea typeface="+mn-ea"/>
                <a:cs typeface="+mn-cs"/>
              </a:rPr>
              <a:t>National Core Indicators (NCI) </a:t>
            </a:r>
          </a:p>
        </p:txBody>
      </p:sp>
    </p:spTree>
    <p:extLst>
      <p:ext uri="{BB962C8B-B14F-4D97-AF65-F5344CB8AC3E}">
        <p14:creationId xmlns:p14="http://schemas.microsoft.com/office/powerpoint/2010/main" val="8384858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Benefits</a:t>
            </a:r>
          </a:p>
        </p:txBody>
      </p:sp>
      <p:sp>
        <p:nvSpPr>
          <p:cNvPr id="3" name="Content Placeholder 2"/>
          <p:cNvSpPr>
            <a:spLocks noGrp="1"/>
          </p:cNvSpPr>
          <p:nvPr>
            <p:ph idx="1"/>
          </p:nvPr>
        </p:nvSpPr>
        <p:spPr/>
        <p:txBody>
          <a:bodyPr/>
          <a:lstStyle/>
          <a:p>
            <a:pPr lvl="1"/>
            <a:r>
              <a:rPr lang="en-US" dirty="0"/>
              <a:t>Paid time off: </a:t>
            </a:r>
          </a:p>
          <a:p>
            <a:pPr lvl="1">
              <a:spcBef>
                <a:spcPts val="0"/>
              </a:spcBef>
            </a:pPr>
            <a:r>
              <a:rPr lang="en-US" sz="2500" dirty="0"/>
              <a:t>Paid sick, vacation and personal time </a:t>
            </a:r>
          </a:p>
          <a:p>
            <a:pPr lvl="1">
              <a:spcBef>
                <a:spcPts val="0"/>
              </a:spcBef>
            </a:pPr>
            <a:r>
              <a:rPr lang="en-US" sz="2500" dirty="0"/>
              <a:t>Health insurance</a:t>
            </a:r>
            <a:r>
              <a:rPr lang="en-US" dirty="0"/>
              <a:t>	</a:t>
            </a:r>
          </a:p>
          <a:p>
            <a:pPr lvl="2">
              <a:spcBef>
                <a:spcPts val="0"/>
              </a:spcBef>
            </a:pPr>
            <a:r>
              <a:rPr lang="en-US" sz="2200" dirty="0"/>
              <a:t>Covers family members/dependents?</a:t>
            </a:r>
          </a:p>
          <a:p>
            <a:pPr lvl="1">
              <a:spcBef>
                <a:spcPts val="0"/>
              </a:spcBef>
            </a:pPr>
            <a:r>
              <a:rPr lang="en-US" sz="2500" dirty="0"/>
              <a:t>Dental/vision</a:t>
            </a:r>
          </a:p>
          <a:p>
            <a:pPr lvl="1">
              <a:spcBef>
                <a:spcPts val="0"/>
              </a:spcBef>
            </a:pPr>
            <a:r>
              <a:rPr lang="en-US" sz="2500" dirty="0"/>
              <a:t>Other benefits: </a:t>
            </a:r>
          </a:p>
          <a:p>
            <a:pPr lvl="1"/>
            <a:endParaRPr lang="en-US" dirty="0"/>
          </a:p>
          <a:p>
            <a:endParaRPr lang="en-US" dirty="0"/>
          </a:p>
          <a:p>
            <a:endParaRPr lang="en-US" dirty="0"/>
          </a:p>
          <a:p>
            <a:endParaRPr lang="en-US" dirty="0"/>
          </a:p>
        </p:txBody>
      </p:sp>
      <p:pic>
        <p:nvPicPr>
          <p:cNvPr id="5122" name="Picture 2" descr="Image result for african american man at the denti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90816" y="108600"/>
            <a:ext cx="1712976" cy="131165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973535" y="4091547"/>
            <a:ext cx="4102100" cy="1846659"/>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900" b="0" i="0" u="none" strike="noStrike" kern="1200" cap="none" spc="0" normalizeH="0" baseline="0" noProof="0" dirty="0">
                <a:ln>
                  <a:noFill/>
                </a:ln>
                <a:solidFill>
                  <a:srgbClr val="333333"/>
                </a:solidFill>
                <a:effectLst/>
                <a:uLnTx/>
                <a:uFillTx/>
                <a:latin typeface="Cambria"/>
                <a:ea typeface="+mn-ea"/>
                <a:cs typeface="+mn-cs"/>
              </a:rPr>
              <a:t>Post-secondary education support </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900" b="0" i="0" u="none" strike="noStrike" kern="1200" cap="none" spc="0" normalizeH="0" baseline="0" noProof="0" dirty="0">
                <a:ln>
                  <a:noFill/>
                </a:ln>
                <a:solidFill>
                  <a:srgbClr val="333333"/>
                </a:solidFill>
                <a:effectLst/>
                <a:uLnTx/>
                <a:uFillTx/>
                <a:latin typeface="Cambria"/>
                <a:ea typeface="+mn-ea"/>
                <a:cs typeface="+mn-cs"/>
              </a:rPr>
              <a:t>Unpaid time off</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900" b="0" i="0" u="none" strike="noStrike" kern="1200" cap="none" spc="0" normalizeH="0" baseline="0" noProof="0" dirty="0">
                <a:ln>
                  <a:noFill/>
                </a:ln>
                <a:solidFill>
                  <a:srgbClr val="333333"/>
                </a:solidFill>
                <a:effectLst/>
                <a:uLnTx/>
                <a:uFillTx/>
                <a:latin typeface="Cambria"/>
                <a:ea typeface="+mn-ea"/>
                <a:cs typeface="+mn-cs"/>
              </a:rPr>
              <a:t>Employer paid job-related training</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900" b="0" i="0" u="none" strike="noStrike" kern="1200" cap="none" spc="0" normalizeH="0" baseline="0" noProof="0" dirty="0">
                <a:ln>
                  <a:noFill/>
                </a:ln>
                <a:solidFill>
                  <a:srgbClr val="333333"/>
                </a:solidFill>
                <a:effectLst/>
                <a:uLnTx/>
                <a:uFillTx/>
                <a:latin typeface="Cambria"/>
                <a:ea typeface="+mn-ea"/>
                <a:cs typeface="+mn-cs"/>
              </a:rPr>
              <a:t>Employer sponsored retirement plan</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900" b="0" i="0" u="none" strike="noStrike" kern="1200" cap="none" spc="0" normalizeH="0" baseline="0" noProof="0" dirty="0">
              <a:ln>
                <a:noFill/>
              </a:ln>
              <a:solidFill>
                <a:srgbClr val="333333"/>
              </a:solidFill>
              <a:effectLst/>
              <a:uLnTx/>
              <a:uFillTx/>
              <a:latin typeface="Cambria"/>
              <a:ea typeface="+mn-ea"/>
              <a:cs typeface="+mn-cs"/>
            </a:endParaRPr>
          </a:p>
        </p:txBody>
      </p:sp>
      <p:sp>
        <p:nvSpPr>
          <p:cNvPr id="9" name="TextBox 8"/>
          <p:cNvSpPr txBox="1"/>
          <p:nvPr/>
        </p:nvSpPr>
        <p:spPr>
          <a:xfrm>
            <a:off x="5253434" y="4090473"/>
            <a:ext cx="3611165" cy="1846659"/>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900" b="0" i="0" u="none" strike="noStrike" kern="1200" cap="none" spc="0" normalizeH="0" baseline="0" noProof="0" dirty="0">
                <a:ln>
                  <a:noFill/>
                </a:ln>
                <a:solidFill>
                  <a:srgbClr val="333333"/>
                </a:solidFill>
                <a:effectLst/>
                <a:uLnTx/>
                <a:uFillTx/>
                <a:latin typeface="Cambria"/>
                <a:ea typeface="+mn-ea"/>
                <a:cs typeface="+mn-cs"/>
              </a:rPr>
              <a:t>Employer-sponsored disability insurance</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900" b="0" i="0" u="none" strike="noStrike" kern="1200" cap="none" spc="0" normalizeH="0" baseline="0" noProof="0" dirty="0">
                <a:ln>
                  <a:noFill/>
                </a:ln>
                <a:solidFill>
                  <a:srgbClr val="333333"/>
                </a:solidFill>
                <a:effectLst/>
                <a:uLnTx/>
                <a:uFillTx/>
                <a:latin typeface="Cambria"/>
                <a:ea typeface="+mn-ea"/>
                <a:cs typeface="+mn-cs"/>
              </a:rPr>
              <a:t>Flexible spending accounts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900" b="0" i="0" u="none" strike="noStrike" kern="1200" cap="none" spc="0" normalizeH="0" baseline="0" noProof="0" dirty="0">
                <a:ln>
                  <a:noFill/>
                </a:ln>
                <a:solidFill>
                  <a:srgbClr val="333333"/>
                </a:solidFill>
                <a:effectLst/>
                <a:uLnTx/>
                <a:uFillTx/>
                <a:latin typeface="Cambria"/>
                <a:ea typeface="+mn-ea"/>
                <a:cs typeface="+mn-cs"/>
              </a:rPr>
              <a:t>Health incentive programs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900" b="0" i="0" u="none" strike="noStrike" kern="1200" cap="none" spc="0" normalizeH="0" baseline="0" noProof="0" dirty="0">
                <a:ln>
                  <a:noFill/>
                </a:ln>
                <a:solidFill>
                  <a:srgbClr val="333333"/>
                </a:solidFill>
                <a:effectLst/>
                <a:uLnTx/>
                <a:uFillTx/>
                <a:latin typeface="Cambria"/>
                <a:ea typeface="+mn-ea"/>
                <a:cs typeface="+mn-cs"/>
              </a:rPr>
              <a:t>Life insurance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900" b="0" i="0" u="none" strike="noStrike" kern="1200" cap="none" spc="0" normalizeH="0" baseline="0" noProof="0" dirty="0">
              <a:ln>
                <a:noFill/>
              </a:ln>
              <a:solidFill>
                <a:srgbClr val="333333"/>
              </a:solidFill>
              <a:effectLst/>
              <a:uLnTx/>
              <a:uFillTx/>
              <a:latin typeface="Cambria"/>
              <a:ea typeface="+mn-ea"/>
              <a:cs typeface="+mn-cs"/>
            </a:endParaRPr>
          </a:p>
        </p:txBody>
      </p:sp>
      <p:sp>
        <p:nvSpPr>
          <p:cNvPr id="13" name="Footer Placeholder 12">
            <a:extLst>
              <a:ext uri="{FF2B5EF4-FFF2-40B4-BE49-F238E27FC236}">
                <a16:creationId xmlns:a16="http://schemas.microsoft.com/office/drawing/2014/main" id="{A09EA36A-F558-4D43-A892-0CF361B8AC50}"/>
              </a:ext>
            </a:extLst>
          </p:cNvPr>
          <p:cNvSpPr>
            <a:spLocks noGrp="1"/>
          </p:cNvSpPr>
          <p:nvPr>
            <p:ph type="ftr" sz="quarter" idx="3"/>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Calibri"/>
                <a:ea typeface="+mn-ea"/>
                <a:cs typeface="+mn-cs"/>
              </a:rPr>
              <a:t>National Core Indicators (NCI) </a:t>
            </a:r>
          </a:p>
        </p:txBody>
      </p:sp>
    </p:spTree>
    <p:extLst>
      <p:ext uri="{BB962C8B-B14F-4D97-AF65-F5344CB8AC3E}">
        <p14:creationId xmlns:p14="http://schemas.microsoft.com/office/powerpoint/2010/main" val="9523241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Appendices</a:t>
            </a:r>
          </a:p>
        </p:txBody>
      </p:sp>
      <p:sp>
        <p:nvSpPr>
          <p:cNvPr id="7" name="Text Placeholder 6"/>
          <p:cNvSpPr>
            <a:spLocks noGrp="1"/>
          </p:cNvSpPr>
          <p:nvPr>
            <p:ph type="body" idx="1"/>
          </p:nvPr>
        </p:nvSpPr>
        <p:spPr/>
        <p:txBody>
          <a:bodyPr/>
          <a:lstStyle/>
          <a:p>
            <a:r>
              <a:rPr lang="en-US" dirty="0"/>
              <a:t>Appendix B: Sampling</a:t>
            </a:r>
          </a:p>
        </p:txBody>
      </p:sp>
      <p:sp>
        <p:nvSpPr>
          <p:cNvPr id="8" name="Content Placeholder 7"/>
          <p:cNvSpPr>
            <a:spLocks noGrp="1"/>
          </p:cNvSpPr>
          <p:nvPr>
            <p:ph sz="half" idx="2"/>
          </p:nvPr>
        </p:nvSpPr>
        <p:spPr/>
        <p:txBody>
          <a:bodyPr/>
          <a:lstStyle/>
          <a:p>
            <a:r>
              <a:rPr lang="en-US" dirty="0"/>
              <a:t>Details how each state’s sample was constructed</a:t>
            </a:r>
          </a:p>
          <a:p>
            <a:r>
              <a:rPr lang="en-US" dirty="0"/>
              <a:t>Important for making comparisons. </a:t>
            </a:r>
          </a:p>
          <a:p>
            <a:r>
              <a:rPr lang="en-US" dirty="0"/>
              <a:t>Also important when assessing your own state’s data </a:t>
            </a:r>
          </a:p>
          <a:p>
            <a:endParaRPr lang="en-US" dirty="0"/>
          </a:p>
        </p:txBody>
      </p:sp>
      <p:sp>
        <p:nvSpPr>
          <p:cNvPr id="9" name="Text Placeholder 8"/>
          <p:cNvSpPr>
            <a:spLocks noGrp="1"/>
          </p:cNvSpPr>
          <p:nvPr>
            <p:ph type="body" sz="quarter" idx="3"/>
          </p:nvPr>
        </p:nvSpPr>
        <p:spPr>
          <a:xfrm>
            <a:off x="4645025" y="1756393"/>
            <a:ext cx="4041775" cy="639762"/>
          </a:xfrm>
        </p:spPr>
        <p:txBody>
          <a:bodyPr>
            <a:normAutofit fontScale="92500" lnSpcReduction="20000"/>
          </a:bodyPr>
          <a:lstStyle/>
          <a:p>
            <a:r>
              <a:rPr lang="en-US" dirty="0"/>
              <a:t>Appendix C: Comparable Wage Charts from BLS</a:t>
            </a:r>
          </a:p>
        </p:txBody>
      </p:sp>
      <p:sp>
        <p:nvSpPr>
          <p:cNvPr id="10" name="Content Placeholder 9"/>
          <p:cNvSpPr>
            <a:spLocks noGrp="1"/>
          </p:cNvSpPr>
          <p:nvPr>
            <p:ph sz="quarter" idx="4"/>
          </p:nvPr>
        </p:nvSpPr>
        <p:spPr>
          <a:xfrm>
            <a:off x="4645025" y="2396155"/>
            <a:ext cx="4041775" cy="3951288"/>
          </a:xfrm>
        </p:spPr>
        <p:txBody>
          <a:bodyPr/>
          <a:lstStyle/>
          <a:p>
            <a:r>
              <a:rPr lang="en-US" dirty="0"/>
              <a:t>Residential Advisors</a:t>
            </a:r>
          </a:p>
          <a:p>
            <a:r>
              <a:rPr lang="en-US" dirty="0"/>
              <a:t>Personal Care Aides</a:t>
            </a:r>
          </a:p>
          <a:p>
            <a:r>
              <a:rPr lang="en-US" dirty="0"/>
              <a:t>Home Health Aides</a:t>
            </a:r>
          </a:p>
          <a:p>
            <a:r>
              <a:rPr lang="en-US" dirty="0"/>
              <a:t>Psychiatric Aides</a:t>
            </a:r>
          </a:p>
          <a:p>
            <a:r>
              <a:rPr lang="en-US" dirty="0"/>
              <a:t>Nursing Assistants</a:t>
            </a:r>
          </a:p>
          <a:p>
            <a:endParaRPr lang="en-US" dirty="0"/>
          </a:p>
        </p:txBody>
      </p:sp>
      <p:sp>
        <p:nvSpPr>
          <p:cNvPr id="14" name="Footer Placeholder 13">
            <a:extLst>
              <a:ext uri="{FF2B5EF4-FFF2-40B4-BE49-F238E27FC236}">
                <a16:creationId xmlns:a16="http://schemas.microsoft.com/office/drawing/2014/main" id="{A3AA0CDE-6CAE-4B96-BA27-BA09D6B72FCE}"/>
              </a:ext>
            </a:extLst>
          </p:cNvPr>
          <p:cNvSpPr>
            <a:spLocks noGrp="1"/>
          </p:cNvSpPr>
          <p:nvPr>
            <p:ph type="ftr" sz="quarter" idx="13"/>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Calibri"/>
                <a:ea typeface="+mn-ea"/>
                <a:cs typeface="+mn-cs"/>
              </a:rPr>
              <a:t>National Core Indicators (NCI) </a:t>
            </a:r>
          </a:p>
        </p:txBody>
      </p:sp>
    </p:spTree>
    <p:extLst>
      <p:ext uri="{BB962C8B-B14F-4D97-AF65-F5344CB8AC3E}">
        <p14:creationId xmlns:p14="http://schemas.microsoft.com/office/powerpoint/2010/main" val="34182050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Participation</a:t>
            </a:r>
          </a:p>
        </p:txBody>
      </p:sp>
      <p:sp>
        <p:nvSpPr>
          <p:cNvPr id="3" name="Content Placeholder 2"/>
          <p:cNvSpPr>
            <a:spLocks noGrp="1"/>
          </p:cNvSpPr>
          <p:nvPr>
            <p:ph idx="1"/>
          </p:nvPr>
        </p:nvSpPr>
        <p:spPr/>
        <p:txBody>
          <a:bodyPr/>
          <a:lstStyle/>
          <a:p>
            <a:pPr marL="0" indent="0">
              <a:buNone/>
            </a:pPr>
            <a:r>
              <a:rPr lang="en-US" dirty="0"/>
              <a:t>My state didn’t participate!</a:t>
            </a:r>
            <a:br>
              <a:rPr lang="en-US" dirty="0"/>
            </a:br>
            <a:endParaRPr lang="en-US" dirty="0"/>
          </a:p>
          <a:p>
            <a:r>
              <a:rPr lang="en-US" dirty="0"/>
              <a:t>States that are members of NCI can opt into participation in the Staff Stability Survey</a:t>
            </a:r>
          </a:p>
          <a:p>
            <a:r>
              <a:rPr lang="en-US" dirty="0"/>
              <a:t>There is no additional cost to states</a:t>
            </a:r>
          </a:p>
          <a:p>
            <a:pPr lvl="1"/>
            <a:r>
              <a:rPr lang="en-US" dirty="0"/>
              <a:t>Email Dorothy at </a:t>
            </a:r>
            <a:r>
              <a:rPr lang="en-US" dirty="0">
                <a:hlinkClick r:id="rId3"/>
              </a:rPr>
              <a:t>dhiersteiner@hsri.org</a:t>
            </a:r>
            <a:r>
              <a:rPr lang="en-US" dirty="0"/>
              <a:t> </a:t>
            </a:r>
          </a:p>
          <a:p>
            <a:endParaRPr lang="en-US" dirty="0"/>
          </a:p>
          <a:p>
            <a:pPr lvl="1"/>
            <a:endParaRPr lang="en-US" dirty="0"/>
          </a:p>
        </p:txBody>
      </p:sp>
      <p:cxnSp>
        <p:nvCxnSpPr>
          <p:cNvPr id="6" name="Straight Connector 5"/>
          <p:cNvCxnSpPr/>
          <p:nvPr/>
        </p:nvCxnSpPr>
        <p:spPr>
          <a:xfrm>
            <a:off x="632253" y="5180904"/>
            <a:ext cx="7628350" cy="0"/>
          </a:xfrm>
          <a:prstGeom prst="line">
            <a:avLst/>
          </a:prstGeom>
        </p:spPr>
        <p:style>
          <a:lnRef idx="2">
            <a:schemeClr val="accent1"/>
          </a:lnRef>
          <a:fillRef idx="0">
            <a:schemeClr val="accent1"/>
          </a:fillRef>
          <a:effectRef idx="1">
            <a:schemeClr val="accent1"/>
          </a:effectRef>
          <a:fontRef idx="minor">
            <a:schemeClr val="tx1"/>
          </a:fontRef>
        </p:style>
      </p:cxnSp>
      <p:sp>
        <p:nvSpPr>
          <p:cNvPr id="8" name="Footer Placeholder 7">
            <a:extLst>
              <a:ext uri="{FF2B5EF4-FFF2-40B4-BE49-F238E27FC236}">
                <a16:creationId xmlns:a16="http://schemas.microsoft.com/office/drawing/2014/main" id="{640A45A3-DDBF-459B-92A4-B3442DAF697E}"/>
              </a:ext>
            </a:extLst>
          </p:cNvPr>
          <p:cNvSpPr>
            <a:spLocks noGrp="1"/>
          </p:cNvSpPr>
          <p:nvPr>
            <p:ph type="ftr" sz="quarter" idx="3"/>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Calibri"/>
                <a:ea typeface="+mn-ea"/>
                <a:cs typeface="+mn-cs"/>
              </a:rPr>
              <a:t>National Core Indicators (NCI) </a:t>
            </a:r>
          </a:p>
        </p:txBody>
      </p:sp>
    </p:spTree>
    <p:extLst>
      <p:ext uri="{BB962C8B-B14F-4D97-AF65-F5344CB8AC3E}">
        <p14:creationId xmlns:p14="http://schemas.microsoft.com/office/powerpoint/2010/main" val="24155942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92272A9-A786-4450-BAEB-F59E368906EF}"/>
              </a:ext>
            </a:extLst>
          </p:cNvPr>
          <p:cNvSpPr>
            <a:spLocks noGrp="1"/>
          </p:cNvSpPr>
          <p:nvPr>
            <p:ph type="title"/>
          </p:nvPr>
        </p:nvSpPr>
        <p:spPr/>
        <p:txBody>
          <a:bodyPr/>
          <a:lstStyle/>
          <a:p>
            <a:r>
              <a:rPr lang="en-US"/>
              <a:t>What’s New</a:t>
            </a:r>
          </a:p>
        </p:txBody>
      </p:sp>
      <p:sp>
        <p:nvSpPr>
          <p:cNvPr id="6" name="Text Placeholder 5">
            <a:extLst>
              <a:ext uri="{FF2B5EF4-FFF2-40B4-BE49-F238E27FC236}">
                <a16:creationId xmlns:a16="http://schemas.microsoft.com/office/drawing/2014/main" id="{038F5BA2-9E99-40D9-B6A6-D818E6085064}"/>
              </a:ext>
            </a:extLst>
          </p:cNvPr>
          <p:cNvSpPr>
            <a:spLocks noGrp="1"/>
          </p:cNvSpPr>
          <p:nvPr>
            <p:ph type="body" idx="1"/>
          </p:nvPr>
        </p:nvSpPr>
        <p:spPr/>
        <p:txBody>
          <a:bodyPr/>
          <a:lstStyle/>
          <a:p>
            <a:r>
              <a:rPr lang="en-US"/>
              <a:t>Selected Highlights from the 2015-16 ACS National Report</a:t>
            </a:r>
          </a:p>
        </p:txBody>
      </p:sp>
      <p:sp>
        <p:nvSpPr>
          <p:cNvPr id="4" name="Footer Placeholder 3">
            <a:extLst>
              <a:ext uri="{FF2B5EF4-FFF2-40B4-BE49-F238E27FC236}">
                <a16:creationId xmlns:a16="http://schemas.microsoft.com/office/drawing/2014/main" id="{6AE28972-984F-4C0E-B6D6-AC30BA42F84D}"/>
              </a:ext>
            </a:extLst>
          </p:cNvPr>
          <p:cNvSpPr>
            <a:spLocks noGrp="1"/>
          </p:cNvSpPr>
          <p:nvPr>
            <p:ph type="ftr" sz="quarter" idx="4294967295"/>
          </p:nvPr>
        </p:nvSpPr>
        <p:spPr>
          <a:xfrm>
            <a:off x="0" y="6392863"/>
            <a:ext cx="6765925" cy="365125"/>
          </a:xfrm>
        </p:spPr>
        <p:txBody>
          <a:bodyPr/>
          <a:lstStyle/>
          <a:p>
            <a:r>
              <a:rPr lang="en-US"/>
              <a:t>National Core Indicators (NCI) </a:t>
            </a:r>
          </a:p>
        </p:txBody>
      </p:sp>
    </p:spTree>
    <p:extLst>
      <p:ext uri="{BB962C8B-B14F-4D97-AF65-F5344CB8AC3E}">
        <p14:creationId xmlns:p14="http://schemas.microsoft.com/office/powerpoint/2010/main" val="6797927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9766"/>
            <a:ext cx="8229600" cy="1143000"/>
          </a:xfrm>
        </p:spPr>
        <p:txBody>
          <a:bodyPr/>
          <a:lstStyle/>
          <a:p>
            <a:r>
              <a:rPr lang="en-US"/>
              <a:t>2015-2016 NCI Adult Survey</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584024479"/>
              </p:ext>
            </p:extLst>
          </p:nvPr>
        </p:nvGraphicFramePr>
        <p:xfrm>
          <a:off x="-1119883" y="1058238"/>
          <a:ext cx="5855411" cy="4165431"/>
        </p:xfrm>
        <a:graphic>
          <a:graphicData uri="http://schemas.openxmlformats.org/drawingml/2006/chart">
            <c:chart xmlns:c="http://schemas.openxmlformats.org/drawingml/2006/chart" xmlns:r="http://schemas.openxmlformats.org/officeDocument/2006/relationships" r:id="rId3"/>
          </a:graphicData>
        </a:graphic>
      </p:graphicFrame>
      <p:sp>
        <p:nvSpPr>
          <p:cNvPr id="4" name="Footer Placeholder 3"/>
          <p:cNvSpPr>
            <a:spLocks noGrp="1"/>
          </p:cNvSpPr>
          <p:nvPr>
            <p:ph type="ftr" sz="quarter" idx="3"/>
          </p:nvPr>
        </p:nvSpPr>
        <p:spPr/>
        <p:txBody>
          <a:bodyPr/>
          <a:lstStyle/>
          <a:p>
            <a:r>
              <a:rPr lang="en-US"/>
              <a:t>National Core Indicators (NCI) </a:t>
            </a:r>
          </a:p>
        </p:txBody>
      </p:sp>
      <p:graphicFrame>
        <p:nvGraphicFramePr>
          <p:cNvPr id="9" name="Content Placeholder 6"/>
          <p:cNvGraphicFramePr>
            <a:graphicFrameLocks/>
          </p:cNvGraphicFramePr>
          <p:nvPr>
            <p:extLst>
              <p:ext uri="{D42A27DB-BD31-4B8C-83A1-F6EECF244321}">
                <p14:modId xmlns:p14="http://schemas.microsoft.com/office/powerpoint/2010/main" val="3346375213"/>
              </p:ext>
            </p:extLst>
          </p:nvPr>
        </p:nvGraphicFramePr>
        <p:xfrm>
          <a:off x="2776871" y="2586815"/>
          <a:ext cx="4461002" cy="30431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Content Placeholder 6"/>
          <p:cNvGraphicFramePr>
            <a:graphicFrameLocks/>
          </p:cNvGraphicFramePr>
          <p:nvPr>
            <p:extLst>
              <p:ext uri="{D42A27DB-BD31-4B8C-83A1-F6EECF244321}">
                <p14:modId xmlns:p14="http://schemas.microsoft.com/office/powerpoint/2010/main" val="923078406"/>
              </p:ext>
            </p:extLst>
          </p:nvPr>
        </p:nvGraphicFramePr>
        <p:xfrm>
          <a:off x="6125388" y="3008341"/>
          <a:ext cx="3548112" cy="2546403"/>
        </p:xfrm>
        <a:graphic>
          <a:graphicData uri="http://schemas.openxmlformats.org/drawingml/2006/chart">
            <c:chart xmlns:c="http://schemas.openxmlformats.org/drawingml/2006/chart" xmlns:r="http://schemas.openxmlformats.org/officeDocument/2006/relationships" r:id="rId5"/>
          </a:graphicData>
        </a:graphic>
      </p:graphicFrame>
      <p:sp>
        <p:nvSpPr>
          <p:cNvPr id="11" name="TextBox 10"/>
          <p:cNvSpPr txBox="1"/>
          <p:nvPr>
            <p:extLst>
              <p:ext uri="{D42A27DB-BD31-4B8C-83A1-F6EECF244321}">
                <p14:modId xmlns:p14="http://schemas.microsoft.com/office/powerpoint/2010/main" val="1199574051"/>
              </p:ext>
            </p:extLst>
          </p:nvPr>
        </p:nvSpPr>
        <p:spPr>
          <a:xfrm>
            <a:off x="797762" y="3848142"/>
            <a:ext cx="885183" cy="646331"/>
          </a:xfrm>
          <a:prstGeom prst="rect">
            <a:avLst/>
          </a:prstGeom>
          <a:noFill/>
        </p:spPr>
        <p:txBody>
          <a:bodyPr wrap="square" rtlCol="0" anchor="t">
            <a:spAutoFit/>
          </a:bodyPr>
          <a:lstStyle/>
          <a:p>
            <a:r>
              <a:rPr lang="en-US" b="1">
                <a:solidFill>
                  <a:schemeClr val="bg1"/>
                </a:solidFill>
                <a:latin typeface="Arial" panose="020B0604020202020204" pitchFamily="34" charset="0"/>
                <a:cs typeface="Arial" panose="020B0604020202020204" pitchFamily="34" charset="0"/>
              </a:rPr>
              <a:t>No</a:t>
            </a:r>
          </a:p>
          <a:p>
            <a:r>
              <a:rPr lang="en-US" b="1">
                <a:solidFill>
                  <a:schemeClr val="bg1"/>
                </a:solidFill>
                <a:latin typeface="Arial" panose="020B0604020202020204" pitchFamily="34" charset="0"/>
                <a:cs typeface="Arial" panose="020B0604020202020204" pitchFamily="34" charset="0"/>
              </a:rPr>
              <a:t>81%</a:t>
            </a:r>
          </a:p>
        </p:txBody>
      </p:sp>
      <p:sp>
        <p:nvSpPr>
          <p:cNvPr id="12" name="TextBox 11"/>
          <p:cNvSpPr txBox="1"/>
          <p:nvPr>
            <p:extLst>
              <p:ext uri="{D42A27DB-BD31-4B8C-83A1-F6EECF244321}">
                <p14:modId xmlns:p14="http://schemas.microsoft.com/office/powerpoint/2010/main" val="3466954582"/>
              </p:ext>
            </p:extLst>
          </p:nvPr>
        </p:nvSpPr>
        <p:spPr>
          <a:xfrm>
            <a:off x="4187255" y="4171308"/>
            <a:ext cx="885183" cy="646331"/>
          </a:xfrm>
          <a:prstGeom prst="rect">
            <a:avLst/>
          </a:prstGeom>
          <a:noFill/>
        </p:spPr>
        <p:txBody>
          <a:bodyPr wrap="square" rtlCol="0" anchor="t">
            <a:spAutoFit/>
          </a:bodyPr>
          <a:lstStyle/>
          <a:p>
            <a:r>
              <a:rPr lang="en-US" b="1">
                <a:solidFill>
                  <a:schemeClr val="bg1"/>
                </a:solidFill>
                <a:latin typeface="Arial" panose="020B0604020202020204" pitchFamily="34" charset="0"/>
                <a:cs typeface="Arial" panose="020B0604020202020204" pitchFamily="34" charset="0"/>
              </a:rPr>
              <a:t>No</a:t>
            </a:r>
          </a:p>
          <a:p>
            <a:r>
              <a:rPr lang="en-US" b="1">
                <a:solidFill>
                  <a:schemeClr val="bg1"/>
                </a:solidFill>
                <a:latin typeface="Arial" panose="020B0604020202020204" pitchFamily="34" charset="0"/>
                <a:cs typeface="Arial" panose="020B0604020202020204" pitchFamily="34" charset="0"/>
              </a:rPr>
              <a:t>47%</a:t>
            </a:r>
          </a:p>
        </p:txBody>
      </p:sp>
      <p:sp>
        <p:nvSpPr>
          <p:cNvPr id="13" name="TextBox 12"/>
          <p:cNvSpPr txBox="1"/>
          <p:nvPr>
            <p:extLst>
              <p:ext uri="{D42A27DB-BD31-4B8C-83A1-F6EECF244321}">
                <p14:modId xmlns:p14="http://schemas.microsoft.com/office/powerpoint/2010/main" val="3559819562"/>
              </p:ext>
            </p:extLst>
          </p:nvPr>
        </p:nvSpPr>
        <p:spPr>
          <a:xfrm>
            <a:off x="7229665" y="4456583"/>
            <a:ext cx="885183" cy="646331"/>
          </a:xfrm>
          <a:prstGeom prst="rect">
            <a:avLst/>
          </a:prstGeom>
          <a:noFill/>
        </p:spPr>
        <p:txBody>
          <a:bodyPr wrap="square" rtlCol="0" anchor="t">
            <a:spAutoFit/>
          </a:bodyPr>
          <a:lstStyle/>
          <a:p>
            <a:r>
              <a:rPr lang="en-US" b="1">
                <a:solidFill>
                  <a:schemeClr val="bg1"/>
                </a:solidFill>
                <a:latin typeface="Arial" panose="020B0604020202020204" pitchFamily="34" charset="0"/>
                <a:cs typeface="Arial" panose="020B0604020202020204" pitchFamily="34" charset="0"/>
              </a:rPr>
              <a:t>No</a:t>
            </a:r>
          </a:p>
          <a:p>
            <a:r>
              <a:rPr lang="en-US" b="1">
                <a:solidFill>
                  <a:schemeClr val="bg1"/>
                </a:solidFill>
                <a:latin typeface="Arial" panose="020B0604020202020204" pitchFamily="34" charset="0"/>
                <a:cs typeface="Arial" panose="020B0604020202020204" pitchFamily="34" charset="0"/>
              </a:rPr>
              <a:t>59%</a:t>
            </a:r>
          </a:p>
        </p:txBody>
      </p:sp>
      <p:sp>
        <p:nvSpPr>
          <p:cNvPr id="14" name="TextBox 13"/>
          <p:cNvSpPr txBox="1"/>
          <p:nvPr>
            <p:extLst>
              <p:ext uri="{D42A27DB-BD31-4B8C-83A1-F6EECF244321}">
                <p14:modId xmlns:p14="http://schemas.microsoft.com/office/powerpoint/2010/main" val="1447299321"/>
              </p:ext>
            </p:extLst>
          </p:nvPr>
        </p:nvSpPr>
        <p:spPr>
          <a:xfrm>
            <a:off x="2010560" y="2112481"/>
            <a:ext cx="885183" cy="646331"/>
          </a:xfrm>
          <a:prstGeom prst="rect">
            <a:avLst/>
          </a:prstGeom>
          <a:noFill/>
        </p:spPr>
        <p:txBody>
          <a:bodyPr wrap="square" rtlCol="0" anchor="t">
            <a:spAutoFit/>
          </a:bodyPr>
          <a:lstStyle/>
          <a:p>
            <a:r>
              <a:rPr lang="en-US" b="1">
                <a:solidFill>
                  <a:schemeClr val="bg1"/>
                </a:solidFill>
                <a:latin typeface="Arial" panose="020B0604020202020204" pitchFamily="34" charset="0"/>
                <a:cs typeface="Arial" panose="020B0604020202020204" pitchFamily="34" charset="0"/>
              </a:rPr>
              <a:t>Yes</a:t>
            </a:r>
          </a:p>
          <a:p>
            <a:r>
              <a:rPr lang="en-US" b="1">
                <a:solidFill>
                  <a:schemeClr val="bg1"/>
                </a:solidFill>
                <a:latin typeface="Arial" panose="020B0604020202020204" pitchFamily="34" charset="0"/>
                <a:cs typeface="Arial" panose="020B0604020202020204" pitchFamily="34" charset="0"/>
              </a:rPr>
              <a:t>19%</a:t>
            </a:r>
          </a:p>
        </p:txBody>
      </p:sp>
      <p:sp>
        <p:nvSpPr>
          <p:cNvPr id="15" name="TextBox 14"/>
          <p:cNvSpPr txBox="1"/>
          <p:nvPr>
            <p:extLst>
              <p:ext uri="{D42A27DB-BD31-4B8C-83A1-F6EECF244321}">
                <p14:modId xmlns:p14="http://schemas.microsoft.com/office/powerpoint/2010/main" val="930757446"/>
              </p:ext>
            </p:extLst>
          </p:nvPr>
        </p:nvSpPr>
        <p:spPr>
          <a:xfrm>
            <a:off x="5257550" y="3664682"/>
            <a:ext cx="885183" cy="646331"/>
          </a:xfrm>
          <a:prstGeom prst="rect">
            <a:avLst/>
          </a:prstGeom>
          <a:noFill/>
        </p:spPr>
        <p:txBody>
          <a:bodyPr wrap="square" rtlCol="0" anchor="t">
            <a:spAutoFit/>
          </a:bodyPr>
          <a:lstStyle/>
          <a:p>
            <a:r>
              <a:rPr lang="en-US" b="1">
                <a:solidFill>
                  <a:schemeClr val="bg1"/>
                </a:solidFill>
                <a:latin typeface="Arial" panose="020B0604020202020204" pitchFamily="34" charset="0"/>
                <a:cs typeface="Arial" panose="020B0604020202020204" pitchFamily="34" charset="0"/>
              </a:rPr>
              <a:t>Yes</a:t>
            </a:r>
          </a:p>
          <a:p>
            <a:r>
              <a:rPr lang="en-US" b="1">
                <a:solidFill>
                  <a:schemeClr val="bg1"/>
                </a:solidFill>
                <a:latin typeface="Arial" panose="020B0604020202020204" pitchFamily="34" charset="0"/>
                <a:cs typeface="Arial" panose="020B0604020202020204" pitchFamily="34" charset="0"/>
              </a:rPr>
              <a:t>53%</a:t>
            </a:r>
          </a:p>
        </p:txBody>
      </p:sp>
      <p:sp>
        <p:nvSpPr>
          <p:cNvPr id="16" name="TextBox 15"/>
          <p:cNvSpPr txBox="1"/>
          <p:nvPr>
            <p:extLst>
              <p:ext uri="{D42A27DB-BD31-4B8C-83A1-F6EECF244321}">
                <p14:modId xmlns:p14="http://schemas.microsoft.com/office/powerpoint/2010/main" val="1670668962"/>
              </p:ext>
            </p:extLst>
          </p:nvPr>
        </p:nvSpPr>
        <p:spPr>
          <a:xfrm>
            <a:off x="8060554" y="4171030"/>
            <a:ext cx="885183" cy="646331"/>
          </a:xfrm>
          <a:prstGeom prst="rect">
            <a:avLst/>
          </a:prstGeom>
          <a:noFill/>
        </p:spPr>
        <p:txBody>
          <a:bodyPr wrap="square" rtlCol="0" anchor="t">
            <a:spAutoFit/>
          </a:bodyPr>
          <a:lstStyle/>
          <a:p>
            <a:r>
              <a:rPr lang="en-US" b="1">
                <a:solidFill>
                  <a:schemeClr val="bg1"/>
                </a:solidFill>
                <a:latin typeface="Arial" panose="020B0604020202020204" pitchFamily="34" charset="0"/>
                <a:cs typeface="Arial" panose="020B0604020202020204" pitchFamily="34" charset="0"/>
              </a:rPr>
              <a:t>Yes</a:t>
            </a:r>
          </a:p>
          <a:p>
            <a:r>
              <a:rPr lang="en-US" b="1">
                <a:solidFill>
                  <a:schemeClr val="bg1"/>
                </a:solidFill>
                <a:latin typeface="Arial" panose="020B0604020202020204" pitchFamily="34" charset="0"/>
                <a:cs typeface="Arial" panose="020B0604020202020204" pitchFamily="34" charset="0"/>
              </a:rPr>
              <a:t>4%</a:t>
            </a:r>
          </a:p>
        </p:txBody>
      </p:sp>
      <p:cxnSp>
        <p:nvCxnSpPr>
          <p:cNvPr id="20" name="Straight Connector 19"/>
          <p:cNvCxnSpPr>
            <a:cxnSpLocks/>
          </p:cNvCxnSpPr>
          <p:nvPr/>
        </p:nvCxnSpPr>
        <p:spPr>
          <a:xfrm>
            <a:off x="3465689" y="2758812"/>
            <a:ext cx="1501422" cy="423713"/>
          </a:xfrm>
          <a:prstGeom prst="line">
            <a:avLst/>
          </a:prstGeom>
        </p:spPr>
        <p:style>
          <a:lnRef idx="2">
            <a:schemeClr val="accent1"/>
          </a:lnRef>
          <a:fillRef idx="0">
            <a:schemeClr val="accent1"/>
          </a:fillRef>
          <a:effectRef idx="1">
            <a:schemeClr val="accent1"/>
          </a:effectRef>
          <a:fontRef idx="minor">
            <a:schemeClr val="tx1"/>
          </a:fontRef>
        </p:style>
      </p:cxnSp>
      <p:cxnSp>
        <p:nvCxnSpPr>
          <p:cNvPr id="22" name="Straight Connector 21"/>
          <p:cNvCxnSpPr>
            <a:cxnSpLocks/>
          </p:cNvCxnSpPr>
          <p:nvPr/>
        </p:nvCxnSpPr>
        <p:spPr>
          <a:xfrm>
            <a:off x="1387011" y="4968807"/>
            <a:ext cx="3473104" cy="431199"/>
          </a:xfrm>
          <a:prstGeom prst="line">
            <a:avLst/>
          </a:prstGeom>
        </p:spPr>
        <p:style>
          <a:lnRef idx="2">
            <a:schemeClr val="accent1"/>
          </a:lnRef>
          <a:fillRef idx="0">
            <a:schemeClr val="accent1"/>
          </a:fillRef>
          <a:effectRef idx="1">
            <a:schemeClr val="accent1"/>
          </a:effectRef>
          <a:fontRef idx="minor">
            <a:schemeClr val="tx1"/>
          </a:fontRef>
        </p:style>
      </p:cxnSp>
      <p:cxnSp>
        <p:nvCxnSpPr>
          <p:cNvPr id="28" name="Straight Connector 27"/>
          <p:cNvCxnSpPr>
            <a:cxnSpLocks/>
          </p:cNvCxnSpPr>
          <p:nvPr/>
        </p:nvCxnSpPr>
        <p:spPr>
          <a:xfrm>
            <a:off x="5352836" y="5388467"/>
            <a:ext cx="2546608" cy="31235"/>
          </a:xfrm>
          <a:prstGeom prst="line">
            <a:avLst/>
          </a:prstGeom>
          <a:ln>
            <a:solidFill>
              <a:schemeClr val="bg2">
                <a:lumMod val="75000"/>
              </a:schemeClr>
            </a:solidFill>
          </a:ln>
        </p:spPr>
        <p:style>
          <a:lnRef idx="2">
            <a:schemeClr val="accent1"/>
          </a:lnRef>
          <a:fillRef idx="0">
            <a:schemeClr val="accent1"/>
          </a:fillRef>
          <a:effectRef idx="1">
            <a:schemeClr val="accent1"/>
          </a:effectRef>
          <a:fontRef idx="minor">
            <a:schemeClr val="tx1"/>
          </a:fontRef>
        </p:style>
      </p:cxnSp>
      <p:cxnSp>
        <p:nvCxnSpPr>
          <p:cNvPr id="34" name="Straight Connector 33"/>
          <p:cNvCxnSpPr>
            <a:cxnSpLocks/>
          </p:cNvCxnSpPr>
          <p:nvPr/>
        </p:nvCxnSpPr>
        <p:spPr>
          <a:xfrm>
            <a:off x="5420061" y="3182525"/>
            <a:ext cx="2663984" cy="796792"/>
          </a:xfrm>
          <a:prstGeom prst="line">
            <a:avLst/>
          </a:prstGeom>
          <a:ln>
            <a:solidFill>
              <a:schemeClr val="bg2">
                <a:lumMod val="75000"/>
              </a:schemeClr>
            </a:solidFill>
          </a:ln>
        </p:spPr>
        <p:style>
          <a:lnRef idx="2">
            <a:schemeClr val="accent1"/>
          </a:lnRef>
          <a:fillRef idx="0">
            <a:schemeClr val="accent1"/>
          </a:fillRef>
          <a:effectRef idx="1">
            <a:schemeClr val="accent1"/>
          </a:effectRef>
          <a:fontRef idx="minor">
            <a:schemeClr val="tx1"/>
          </a:fontRef>
        </p:style>
      </p:cxnSp>
      <p:sp>
        <p:nvSpPr>
          <p:cNvPr id="6" name="TextBox 5"/>
          <p:cNvSpPr txBox="1"/>
          <p:nvPr>
            <p:extLst>
              <p:ext uri="{D42A27DB-BD31-4B8C-83A1-F6EECF244321}">
                <p14:modId xmlns:p14="http://schemas.microsoft.com/office/powerpoint/2010/main" val="3121380001"/>
              </p:ext>
            </p:extLst>
          </p:nvPr>
        </p:nvSpPr>
        <p:spPr>
          <a:xfrm>
            <a:off x="84762" y="5762625"/>
            <a:ext cx="8971355" cy="461665"/>
          </a:xfrm>
          <a:prstGeom prst="rect">
            <a:avLst/>
          </a:prstGeom>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24%</a:t>
            </a:r>
            <a:r>
              <a:rPr lang="en-US"/>
              <a:t> took classes, training, or did something to get a job or get a better job</a:t>
            </a:r>
          </a:p>
        </p:txBody>
      </p:sp>
    </p:spTree>
    <p:extLst>
      <p:ext uri="{BB962C8B-B14F-4D97-AF65-F5344CB8AC3E}">
        <p14:creationId xmlns:p14="http://schemas.microsoft.com/office/powerpoint/2010/main" val="27714790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E5D85-A0E1-4BA1-B53F-437D6FDC0A63}"/>
              </a:ext>
            </a:extLst>
          </p:cNvPr>
          <p:cNvSpPr>
            <a:spLocks noGrp="1"/>
          </p:cNvSpPr>
          <p:nvPr>
            <p:ph type="title"/>
          </p:nvPr>
        </p:nvSpPr>
        <p:spPr/>
        <p:txBody>
          <a:bodyPr>
            <a:normAutofit fontScale="90000"/>
          </a:bodyPr>
          <a:lstStyle/>
          <a:p>
            <a:r>
              <a:rPr lang="en-US"/>
              <a:t>Community Participation and Leisure</a:t>
            </a:r>
          </a:p>
        </p:txBody>
      </p:sp>
      <p:graphicFrame>
        <p:nvGraphicFramePr>
          <p:cNvPr id="7" name="Content Placeholder 6">
            <a:extLst>
              <a:ext uri="{FF2B5EF4-FFF2-40B4-BE49-F238E27FC236}">
                <a16:creationId xmlns:a16="http://schemas.microsoft.com/office/drawing/2014/main" id="{6925D5ED-CB3A-41B3-98CA-349BD46DFF2E}"/>
              </a:ext>
            </a:extLst>
          </p:cNvPr>
          <p:cNvGraphicFramePr>
            <a:graphicFrameLocks noGrp="1"/>
          </p:cNvGraphicFramePr>
          <p:nvPr>
            <p:ph idx="1"/>
          </p:nvPr>
        </p:nvGraphicFramePr>
        <p:xfrm>
          <a:off x="457200" y="1600200"/>
          <a:ext cx="8229600" cy="4418013"/>
        </p:xfrm>
        <a:graphic>
          <a:graphicData uri="http://schemas.openxmlformats.org/drawingml/2006/chart">
            <c:chart xmlns:c="http://schemas.openxmlformats.org/drawingml/2006/chart" xmlns:r="http://schemas.openxmlformats.org/officeDocument/2006/relationships" r:id="rId3"/>
          </a:graphicData>
        </a:graphic>
      </p:graphicFrame>
      <p:sp>
        <p:nvSpPr>
          <p:cNvPr id="4" name="Footer Placeholder 3">
            <a:extLst>
              <a:ext uri="{FF2B5EF4-FFF2-40B4-BE49-F238E27FC236}">
                <a16:creationId xmlns:a16="http://schemas.microsoft.com/office/drawing/2014/main" id="{00105BEB-3EDB-49A1-AF27-E70124EE0CF4}"/>
              </a:ext>
            </a:extLst>
          </p:cNvPr>
          <p:cNvSpPr>
            <a:spLocks noGrp="1"/>
          </p:cNvSpPr>
          <p:nvPr>
            <p:ph type="ftr" sz="quarter" idx="3"/>
          </p:nvPr>
        </p:nvSpPr>
        <p:spPr/>
        <p:txBody>
          <a:bodyPr/>
          <a:lstStyle/>
          <a:p>
            <a:r>
              <a:rPr lang="en-US"/>
              <a:t>National Core Indicators (NCI) </a:t>
            </a:r>
          </a:p>
        </p:txBody>
      </p:sp>
    </p:spTree>
    <p:extLst>
      <p:ext uri="{BB962C8B-B14F-4D97-AF65-F5344CB8AC3E}">
        <p14:creationId xmlns:p14="http://schemas.microsoft.com/office/powerpoint/2010/main" val="15811779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9E8BA-308B-468C-800A-14F384DDA414}"/>
              </a:ext>
            </a:extLst>
          </p:cNvPr>
          <p:cNvSpPr>
            <a:spLocks noGrp="1"/>
          </p:cNvSpPr>
          <p:nvPr>
            <p:ph type="title"/>
          </p:nvPr>
        </p:nvSpPr>
        <p:spPr/>
        <p:txBody>
          <a:bodyPr>
            <a:normAutofit fontScale="90000"/>
          </a:bodyPr>
          <a:lstStyle/>
          <a:p>
            <a:r>
              <a:rPr lang="en-US" sz="3600"/>
              <a:t>Service Planning</a:t>
            </a:r>
          </a:p>
        </p:txBody>
      </p:sp>
      <p:sp>
        <p:nvSpPr>
          <p:cNvPr id="6" name="Text Placeholder 5">
            <a:extLst>
              <a:ext uri="{FF2B5EF4-FFF2-40B4-BE49-F238E27FC236}">
                <a16:creationId xmlns:a16="http://schemas.microsoft.com/office/drawing/2014/main" id="{0220B795-7CBD-4E14-98A2-A7156F57C2CD}"/>
              </a:ext>
            </a:extLst>
          </p:cNvPr>
          <p:cNvSpPr>
            <a:spLocks noGrp="1"/>
          </p:cNvSpPr>
          <p:nvPr>
            <p:ph type="body" sz="half" idx="2"/>
          </p:nvPr>
        </p:nvSpPr>
        <p:spPr/>
        <p:txBody>
          <a:bodyPr/>
          <a:lstStyle/>
          <a:p>
            <a:r>
              <a:rPr lang="en-US" sz="3200" b="1"/>
              <a:t>99% </a:t>
            </a:r>
            <a:r>
              <a:rPr lang="en-US" sz="2000"/>
              <a:t>Took part in the last planning meeting</a:t>
            </a:r>
            <a:r>
              <a:rPr lang="en-US"/>
              <a:t> </a:t>
            </a:r>
          </a:p>
          <a:p>
            <a:endParaRPr lang="en-US"/>
          </a:p>
          <a:p>
            <a:r>
              <a:rPr lang="en-US" sz="2000"/>
              <a:t>In</a:t>
            </a:r>
            <a:r>
              <a:rPr lang="en-US"/>
              <a:t> </a:t>
            </a:r>
            <a:r>
              <a:rPr lang="en-US" sz="3200" b="1"/>
              <a:t>6 </a:t>
            </a:r>
            <a:r>
              <a:rPr lang="en-US" sz="2000"/>
              <a:t>states </a:t>
            </a:r>
            <a:r>
              <a:rPr lang="en-US" sz="3200" b="1"/>
              <a:t>100%</a:t>
            </a:r>
            <a:r>
              <a:rPr lang="en-US" sz="2000" b="1"/>
              <a:t> </a:t>
            </a:r>
            <a:r>
              <a:rPr lang="en-US" sz="2000"/>
              <a:t>of people reported they took part in the planning meeting</a:t>
            </a:r>
            <a:endParaRPr lang="en-US" sz="3200"/>
          </a:p>
        </p:txBody>
      </p:sp>
      <p:sp>
        <p:nvSpPr>
          <p:cNvPr id="4" name="Footer Placeholder 3">
            <a:extLst>
              <a:ext uri="{FF2B5EF4-FFF2-40B4-BE49-F238E27FC236}">
                <a16:creationId xmlns:a16="http://schemas.microsoft.com/office/drawing/2014/main" id="{BC26FF5B-4F4F-444F-A0E6-D155E431E2D1}"/>
              </a:ext>
            </a:extLst>
          </p:cNvPr>
          <p:cNvSpPr>
            <a:spLocks noGrp="1"/>
          </p:cNvSpPr>
          <p:nvPr>
            <p:ph type="ftr" sz="quarter" idx="3"/>
          </p:nvPr>
        </p:nvSpPr>
        <p:spPr/>
        <p:txBody>
          <a:bodyPr/>
          <a:lstStyle/>
          <a:p>
            <a:r>
              <a:rPr lang="en-US"/>
              <a:t>National Core Indicators (NCI) </a:t>
            </a:r>
          </a:p>
        </p:txBody>
      </p:sp>
      <p:graphicFrame>
        <p:nvGraphicFramePr>
          <p:cNvPr id="13" name="Content Placeholder 12">
            <a:extLst>
              <a:ext uri="{FF2B5EF4-FFF2-40B4-BE49-F238E27FC236}">
                <a16:creationId xmlns:a16="http://schemas.microsoft.com/office/drawing/2014/main" id="{AB5A9736-DBDF-4DEC-9483-44C8AF9CF902}"/>
              </a:ext>
            </a:extLst>
          </p:cNvPr>
          <p:cNvGraphicFramePr>
            <a:graphicFrameLocks noGrp="1"/>
          </p:cNvGraphicFramePr>
          <p:nvPr>
            <p:ph idx="1"/>
          </p:nvPr>
        </p:nvGraphicFramePr>
        <p:xfrm>
          <a:off x="3575050" y="273050"/>
          <a:ext cx="5111750" cy="58531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999444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48A53-1F60-4FA4-835E-B772D449240C}"/>
              </a:ext>
            </a:extLst>
          </p:cNvPr>
          <p:cNvSpPr>
            <a:spLocks noGrp="1"/>
          </p:cNvSpPr>
          <p:nvPr>
            <p:ph type="title"/>
          </p:nvPr>
        </p:nvSpPr>
        <p:spPr/>
        <p:txBody>
          <a:bodyPr/>
          <a:lstStyle/>
          <a:p>
            <a:r>
              <a:rPr lang="en-US"/>
              <a:t>Transportation</a:t>
            </a:r>
          </a:p>
        </p:txBody>
      </p:sp>
      <p:graphicFrame>
        <p:nvGraphicFramePr>
          <p:cNvPr id="5" name="Content Placeholder 4">
            <a:extLst>
              <a:ext uri="{FF2B5EF4-FFF2-40B4-BE49-F238E27FC236}">
                <a16:creationId xmlns:a16="http://schemas.microsoft.com/office/drawing/2014/main" id="{F911E1DF-5368-44AD-A413-A31E5012E3B1}"/>
              </a:ext>
            </a:extLst>
          </p:cNvPr>
          <p:cNvGraphicFramePr>
            <a:graphicFrameLocks noGrp="1"/>
          </p:cNvGraphicFramePr>
          <p:nvPr>
            <p:ph idx="1"/>
          </p:nvPr>
        </p:nvGraphicFramePr>
        <p:xfrm>
          <a:off x="457200" y="1600200"/>
          <a:ext cx="8229600" cy="44180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a:extLst>
              <a:ext uri="{FF2B5EF4-FFF2-40B4-BE49-F238E27FC236}">
                <a16:creationId xmlns:a16="http://schemas.microsoft.com/office/drawing/2014/main" id="{F95CBD3D-D441-4D7C-A8B9-5A90D97E309D}"/>
              </a:ext>
            </a:extLst>
          </p:cNvPr>
          <p:cNvSpPr>
            <a:spLocks noGrp="1"/>
          </p:cNvSpPr>
          <p:nvPr>
            <p:ph type="ftr" sz="quarter" idx="3"/>
          </p:nvPr>
        </p:nvSpPr>
        <p:spPr/>
        <p:txBody>
          <a:bodyPr/>
          <a:lstStyle/>
          <a:p>
            <a:r>
              <a:rPr lang="en-US"/>
              <a:t>National Core Indicators (NCI) </a:t>
            </a:r>
          </a:p>
        </p:txBody>
      </p:sp>
    </p:spTree>
    <p:extLst>
      <p:ext uri="{BB962C8B-B14F-4D97-AF65-F5344CB8AC3E}">
        <p14:creationId xmlns:p14="http://schemas.microsoft.com/office/powerpoint/2010/main" val="41422907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4D6757F-21F7-4952-9044-923B22E67992}"/>
              </a:ext>
            </a:extLst>
          </p:cNvPr>
          <p:cNvSpPr>
            <a:spLocks noGrp="1"/>
          </p:cNvSpPr>
          <p:nvPr>
            <p:ph type="title"/>
          </p:nvPr>
        </p:nvSpPr>
        <p:spPr/>
        <p:txBody>
          <a:bodyPr/>
          <a:lstStyle/>
          <a:p>
            <a:r>
              <a:rPr lang="en-US"/>
              <a:t>Privacy and Rights</a:t>
            </a:r>
          </a:p>
        </p:txBody>
      </p:sp>
      <p:graphicFrame>
        <p:nvGraphicFramePr>
          <p:cNvPr id="10" name="Content Placeholder 9">
            <a:extLst>
              <a:ext uri="{FF2B5EF4-FFF2-40B4-BE49-F238E27FC236}">
                <a16:creationId xmlns:a16="http://schemas.microsoft.com/office/drawing/2014/main" id="{64D482DE-56C9-4B84-BD40-856BB667213A}"/>
              </a:ext>
            </a:extLst>
          </p:cNvPr>
          <p:cNvGraphicFramePr>
            <a:graphicFrameLocks noGrp="1"/>
          </p:cNvGraphicFramePr>
          <p:nvPr>
            <p:ph sz="half" idx="1"/>
          </p:nvPr>
        </p:nvGraphicFramePr>
        <p:xfrm>
          <a:off x="457200" y="1600200"/>
          <a:ext cx="4038600" cy="452596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ontent Placeholder 12">
            <a:extLst>
              <a:ext uri="{FF2B5EF4-FFF2-40B4-BE49-F238E27FC236}">
                <a16:creationId xmlns:a16="http://schemas.microsoft.com/office/drawing/2014/main" id="{7D765058-2F18-4B1C-99DE-66657CC025DA}"/>
              </a:ext>
            </a:extLst>
          </p:cNvPr>
          <p:cNvGraphicFramePr>
            <a:graphicFrameLocks noGrp="1"/>
          </p:cNvGraphicFramePr>
          <p:nvPr>
            <p:ph sz="half" idx="2"/>
          </p:nvPr>
        </p:nvGraphicFramePr>
        <p:xfrm>
          <a:off x="4648200" y="1600200"/>
          <a:ext cx="4038600" cy="4525963"/>
        </p:xfrm>
        <a:graphic>
          <a:graphicData uri="http://schemas.openxmlformats.org/drawingml/2006/chart">
            <c:chart xmlns:c="http://schemas.openxmlformats.org/drawingml/2006/chart" xmlns:r="http://schemas.openxmlformats.org/officeDocument/2006/relationships" r:id="rId4"/>
          </a:graphicData>
        </a:graphic>
      </p:graphicFrame>
      <p:sp>
        <p:nvSpPr>
          <p:cNvPr id="4" name="Footer Placeholder 3">
            <a:extLst>
              <a:ext uri="{FF2B5EF4-FFF2-40B4-BE49-F238E27FC236}">
                <a16:creationId xmlns:a16="http://schemas.microsoft.com/office/drawing/2014/main" id="{9156803E-FC90-45ED-9FD8-248597F91FDB}"/>
              </a:ext>
            </a:extLst>
          </p:cNvPr>
          <p:cNvSpPr>
            <a:spLocks noGrp="1"/>
          </p:cNvSpPr>
          <p:nvPr>
            <p:ph type="ftr" sz="quarter" idx="3"/>
          </p:nvPr>
        </p:nvSpPr>
        <p:spPr/>
        <p:txBody>
          <a:bodyPr/>
          <a:lstStyle/>
          <a:p>
            <a:r>
              <a:rPr lang="en-US"/>
              <a:t>National Core Indicators (NCI) </a:t>
            </a:r>
          </a:p>
        </p:txBody>
      </p:sp>
    </p:spTree>
    <p:extLst>
      <p:ext uri="{BB962C8B-B14F-4D97-AF65-F5344CB8AC3E}">
        <p14:creationId xmlns:p14="http://schemas.microsoft.com/office/powerpoint/2010/main" val="45157367"/>
      </p:ext>
    </p:extLst>
  </p:cSld>
  <p:clrMapOvr>
    <a:masterClrMapping/>
  </p:clrMapOvr>
</p:sld>
</file>

<file path=ppt/theme/theme1.xml><?xml version="1.0" encoding="utf-8"?>
<a:theme xmlns:a="http://schemas.openxmlformats.org/drawingml/2006/main" name="NCI Theme">
  <a:themeElements>
    <a:clrScheme name="National Core Indicators 2">
      <a:dk1>
        <a:srgbClr val="333333"/>
      </a:dk1>
      <a:lt1>
        <a:sysClr val="window" lastClr="FFFFFF"/>
      </a:lt1>
      <a:dk2>
        <a:srgbClr val="178EA3"/>
      </a:dk2>
      <a:lt2>
        <a:srgbClr val="E0B559"/>
      </a:lt2>
      <a:accent1>
        <a:srgbClr val="4F81BD"/>
      </a:accent1>
      <a:accent2>
        <a:srgbClr val="C0504D"/>
      </a:accent2>
      <a:accent3>
        <a:srgbClr val="9BBB59"/>
      </a:accent3>
      <a:accent4>
        <a:srgbClr val="8064A2"/>
      </a:accent4>
      <a:accent5>
        <a:srgbClr val="4BACC6"/>
      </a:accent5>
      <a:accent6>
        <a:srgbClr val="F79646"/>
      </a:accent6>
      <a:hlink>
        <a:srgbClr val="E49800"/>
      </a:hlink>
      <a:folHlink>
        <a:srgbClr val="BD7E00"/>
      </a:folHlink>
    </a:clrScheme>
    <a:fontScheme name="Office 2">
      <a:majorFont>
        <a:latin typeface="Calibri"/>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NCI Theme">
  <a:themeElements>
    <a:clrScheme name="National Core Indicators 2">
      <a:dk1>
        <a:srgbClr val="333333"/>
      </a:dk1>
      <a:lt1>
        <a:sysClr val="window" lastClr="FFFFFF"/>
      </a:lt1>
      <a:dk2>
        <a:srgbClr val="178EA3"/>
      </a:dk2>
      <a:lt2>
        <a:srgbClr val="E0B559"/>
      </a:lt2>
      <a:accent1>
        <a:srgbClr val="4F81BD"/>
      </a:accent1>
      <a:accent2>
        <a:srgbClr val="C0504D"/>
      </a:accent2>
      <a:accent3>
        <a:srgbClr val="9BBB59"/>
      </a:accent3>
      <a:accent4>
        <a:srgbClr val="8064A2"/>
      </a:accent4>
      <a:accent5>
        <a:srgbClr val="4BACC6"/>
      </a:accent5>
      <a:accent6>
        <a:srgbClr val="F79646"/>
      </a:accent6>
      <a:hlink>
        <a:srgbClr val="E49800"/>
      </a:hlink>
      <a:folHlink>
        <a:srgbClr val="BD7E00"/>
      </a:folHlink>
    </a:clrScheme>
    <a:fontScheme name="Office 2">
      <a:majorFont>
        <a:latin typeface="Calibri"/>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24</TotalTime>
  <Words>3170</Words>
  <Application>Microsoft Office PowerPoint</Application>
  <PresentationFormat>On-screen Show (4:3)</PresentationFormat>
  <Paragraphs>461</Paragraphs>
  <Slides>39</Slides>
  <Notes>27</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39</vt:i4>
      </vt:variant>
    </vt:vector>
  </HeadingPairs>
  <TitlesOfParts>
    <vt:vector size="47" baseType="lpstr">
      <vt:lpstr>Arial</vt:lpstr>
      <vt:lpstr>Calibri</vt:lpstr>
      <vt:lpstr>Cambria</vt:lpstr>
      <vt:lpstr>Cambria Math</vt:lpstr>
      <vt:lpstr>Times New Roman</vt:lpstr>
      <vt:lpstr>Wingdings</vt:lpstr>
      <vt:lpstr>NCI Theme</vt:lpstr>
      <vt:lpstr>1_NCI Theme</vt:lpstr>
      <vt:lpstr>NCI in 2017</vt:lpstr>
      <vt:lpstr>Agenda</vt:lpstr>
      <vt:lpstr>New to the NCI team</vt:lpstr>
      <vt:lpstr>What’s New</vt:lpstr>
      <vt:lpstr>2015-2016 NCI Adult Survey</vt:lpstr>
      <vt:lpstr>Community Participation and Leisure</vt:lpstr>
      <vt:lpstr>Service Planning</vt:lpstr>
      <vt:lpstr>Transportation</vt:lpstr>
      <vt:lpstr>Privacy and Rights</vt:lpstr>
      <vt:lpstr>92%  Services and supports help person live a good life</vt:lpstr>
      <vt:lpstr>ODESA update</vt:lpstr>
      <vt:lpstr>ODESA update</vt:lpstr>
      <vt:lpstr>NCI Presentations and Publications – 2016-2017</vt:lpstr>
      <vt:lpstr>NCI Presentations – 2016 - 2017</vt:lpstr>
      <vt:lpstr>Presentations 2016-2017</vt:lpstr>
      <vt:lpstr>Presentations, 2016-2017</vt:lpstr>
      <vt:lpstr>Recent Data Briefs</vt:lpstr>
      <vt:lpstr>Publications</vt:lpstr>
      <vt:lpstr>Get Access to Material</vt:lpstr>
      <vt:lpstr>Update on NCI for Aging and Disability (NCI-AD)</vt:lpstr>
      <vt:lpstr>NCI Staff Stability Survey </vt:lpstr>
      <vt:lpstr>The National Core Indicators  Staff Stability Survey  Dorothy Hiersteiner Project Coordinator National Core Indicators</vt:lpstr>
      <vt:lpstr>NCI Staff Stability Survey</vt:lpstr>
      <vt:lpstr>What can the  NCI Staff Stability Survey tell us?</vt:lpstr>
      <vt:lpstr>Process </vt:lpstr>
      <vt:lpstr>2015</vt:lpstr>
      <vt:lpstr>Types of supports: 1) Residential</vt:lpstr>
      <vt:lpstr>Types of supports: 2) In-home</vt:lpstr>
      <vt:lpstr>Types of supports: 3) Non-residential</vt:lpstr>
      <vt:lpstr>Numbers of Adults with IDD Served:  Residential Supports</vt:lpstr>
      <vt:lpstr>Tenure (as of Dec. 31, 2015) Employed DSPs</vt:lpstr>
      <vt:lpstr>Tenure Separated DSPs</vt:lpstr>
      <vt:lpstr>Turnover Rate</vt:lpstr>
      <vt:lpstr>Vacancy Rates</vt:lpstr>
      <vt:lpstr>State Minimum Wages  and Cost of Living</vt:lpstr>
      <vt:lpstr>Wages Across Settings</vt:lpstr>
      <vt:lpstr>Benefits</vt:lpstr>
      <vt:lpstr>Appendices</vt:lpstr>
      <vt:lpstr>Participation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NCI in 2017</dc:title>
  <cp:lastModifiedBy>Dorothy Hiersteiner</cp:lastModifiedBy>
  <cp:revision>3</cp:revision>
  <dcterms:modified xsi:type="dcterms:W3CDTF">2017-08-10T20:45:37Z</dcterms:modified>
</cp:coreProperties>
</file>