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803" r:id="rId5"/>
  </p:sldMasterIdLst>
  <p:notesMasterIdLst>
    <p:notesMasterId r:id="rId15"/>
  </p:notesMasterIdLst>
  <p:handoutMasterIdLst>
    <p:handoutMasterId r:id="rId16"/>
  </p:handoutMasterIdLst>
  <p:sldIdLst>
    <p:sldId id="265" r:id="rId6"/>
    <p:sldId id="303" r:id="rId7"/>
    <p:sldId id="350" r:id="rId8"/>
    <p:sldId id="323" r:id="rId9"/>
    <p:sldId id="346" r:id="rId10"/>
    <p:sldId id="344" r:id="rId11"/>
    <p:sldId id="348" r:id="rId12"/>
    <p:sldId id="349" r:id="rId13"/>
    <p:sldId id="347" r:id="rId14"/>
  </p:sldIdLst>
  <p:sldSz cx="12192000" cy="6858000"/>
  <p:notesSz cx="7010400" cy="9296400"/>
  <p:embeddedFontLst>
    <p:embeddedFont>
      <p:font typeface="Montserrat Black" panose="020B0604020202020204" charset="0"/>
      <p:bold r:id="rId17"/>
    </p:embeddedFont>
    <p:embeddedFont>
      <p:font typeface="Roboto Black" panose="020B0604020202020204" charset="0"/>
      <p:bold r:id="rId18"/>
      <p:boldItalic r:id="rId19"/>
    </p:embeddedFont>
    <p:embeddedFont>
      <p:font typeface="Arial Bold" panose="020B0704020202020204" pitchFamily="34" charset="0"/>
      <p:bold r:id="rId20"/>
    </p:embeddedFont>
    <p:embeddedFont>
      <p:font typeface="Montserrat" panose="020B0604020202020204" charset="0"/>
      <p:regular r:id="rId21"/>
      <p:bold r:id="rId22"/>
    </p:embeddedFont>
    <p:embeddedFont>
      <p:font typeface="Gisha" panose="020B0502040204020203" pitchFamily="34" charset="-79"/>
      <p:regular r:id="rId23"/>
      <p:bold r:id="rId24"/>
    </p:embeddedFont>
    <p:embeddedFont>
      <p:font typeface="Calibri" panose="020F0502020204030204" pitchFamily="34" charset="0"/>
      <p:regular r:id="rId25"/>
      <p:bold r:id="rId26"/>
      <p:italic r:id="rId27"/>
      <p:boldItalic r:id="rId28"/>
    </p:embeddedFont>
    <p:embeddedFont>
      <p:font typeface="Montserrat Semi Bold" panose="020B0604020202020204" charset="0"/>
      <p:bold r:id="rId29"/>
    </p:embeddedFont>
    <p:embeddedFont>
      <p:font typeface="Wingdings 3" panose="05040102010807070707" pitchFamily="18" charset="2"/>
      <p:regular r:id="rId30"/>
    </p:embeddedFont>
    <p:embeddedFont>
      <p:font typeface="Roboto" panose="020B060402020202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my Westfall" initials="TW" lastIdx="5" clrIdx="0">
    <p:extLst>
      <p:ext uri="{19B8F6BF-5375-455C-9EA6-DF929625EA0E}">
        <p15:presenceInfo xmlns:p15="http://schemas.microsoft.com/office/powerpoint/2012/main" userId="S-1-5-21-874590670-1633117062-1544898942-540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B9C8D3"/>
    <a:srgbClr val="BABF33"/>
    <a:srgbClr val="0036C9"/>
    <a:srgbClr val="0046AD"/>
    <a:srgbClr val="036080"/>
    <a:srgbClr val="FFC843"/>
    <a:srgbClr val="BB2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1526" autoAdjust="0"/>
  </p:normalViewPr>
  <p:slideViewPr>
    <p:cSldViewPr snapToGrid="0">
      <p:cViewPr varScale="1">
        <p:scale>
          <a:sx n="67" d="100"/>
          <a:sy n="67" d="100"/>
        </p:scale>
        <p:origin x="96"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6"/>
            <a:ext cx="3037840" cy="466726"/>
          </a:xfrm>
          <a:prstGeom prst="rect">
            <a:avLst/>
          </a:prstGeom>
        </p:spPr>
        <p:txBody>
          <a:bodyPr vert="horz" lIns="91440" tIns="45720" rIns="91440" bIns="45720" rtlCol="0"/>
          <a:lstStyle>
            <a:lvl1pPr algn="r">
              <a:defRPr sz="1200"/>
            </a:lvl1pPr>
          </a:lstStyle>
          <a:p>
            <a:fld id="{FA0657D6-E5BC-4EEE-9B53-1F84CEA62985}" type="datetimeFigureOut">
              <a:rPr lang="en-US" smtClean="0"/>
              <a:t>7/25/2018</a:t>
            </a:fld>
            <a:endParaRPr lang="en-US" dirty="0"/>
          </a:p>
        </p:txBody>
      </p:sp>
      <p:sp>
        <p:nvSpPr>
          <p:cNvPr id="4" name="Footer Placeholder 3"/>
          <p:cNvSpPr>
            <a:spLocks noGrp="1"/>
          </p:cNvSpPr>
          <p:nvPr>
            <p:ph type="ftr" sz="quarter" idx="2"/>
          </p:nvPr>
        </p:nvSpPr>
        <p:spPr>
          <a:xfrm>
            <a:off x="0" y="8829679"/>
            <a:ext cx="3037840" cy="466726"/>
          </a:xfrm>
          <a:prstGeom prst="rect">
            <a:avLst/>
          </a:prstGeom>
        </p:spPr>
        <p:txBody>
          <a:bodyPr vert="horz" lIns="91440" tIns="45720" rIns="91440" bIns="45720" rtlCol="0" anchor="b"/>
          <a:lstStyle>
            <a:lvl1pPr algn="l">
              <a:defRPr sz="1200"/>
            </a:lvl1pPr>
          </a:lstStyle>
          <a:p>
            <a:r>
              <a:rPr lang="en-US" dirty="0" smtClean="0"/>
              <a:t>Helping People Live better Lives.</a:t>
            </a:r>
            <a:endParaRPr lang="en-US" dirty="0"/>
          </a:p>
        </p:txBody>
      </p:sp>
      <p:sp>
        <p:nvSpPr>
          <p:cNvPr id="5" name="Slide Number Placeholder 4"/>
          <p:cNvSpPr>
            <a:spLocks noGrp="1"/>
          </p:cNvSpPr>
          <p:nvPr>
            <p:ph type="sldNum" sz="quarter" idx="3"/>
          </p:nvPr>
        </p:nvSpPr>
        <p:spPr>
          <a:xfrm>
            <a:off x="3970938" y="8829679"/>
            <a:ext cx="3037840" cy="466726"/>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dirty="0"/>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3038475" cy="4656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6" y="4"/>
            <a:ext cx="3038475" cy="465620"/>
          </a:xfrm>
          <a:prstGeom prst="rect">
            <a:avLst/>
          </a:prstGeom>
        </p:spPr>
        <p:txBody>
          <a:bodyPr vert="horz" lIns="91440" tIns="45720" rIns="91440" bIns="45720" rtlCol="0"/>
          <a:lstStyle>
            <a:lvl1pPr algn="r">
              <a:defRPr sz="1200"/>
            </a:lvl1pPr>
          </a:lstStyle>
          <a:p>
            <a:fld id="{CD473510-9A33-4C2D-814F-062FEB88BA13}" type="datetimeFigureOut">
              <a:rPr lang="en-US" smtClean="0"/>
              <a:t>7/25/2018</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793"/>
            <a:ext cx="5607050" cy="366095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9" y="8830781"/>
            <a:ext cx="3038475" cy="465619"/>
          </a:xfrm>
          <a:prstGeom prst="rect">
            <a:avLst/>
          </a:prstGeom>
        </p:spPr>
        <p:txBody>
          <a:bodyPr vert="horz" lIns="91440" tIns="45720" rIns="91440" bIns="45720" rtlCol="0" anchor="b"/>
          <a:lstStyle>
            <a:lvl1pPr algn="l">
              <a:defRPr sz="1200"/>
            </a:lvl1pPr>
          </a:lstStyle>
          <a:p>
            <a:r>
              <a:rPr lang="en-US" dirty="0" smtClean="0"/>
              <a:t>Helping People Live better Lives.</a:t>
            </a:r>
            <a:endParaRPr lang="en-US" dirty="0"/>
          </a:p>
        </p:txBody>
      </p:sp>
      <p:sp>
        <p:nvSpPr>
          <p:cNvPr id="7" name="Slide Number Placeholder 6"/>
          <p:cNvSpPr>
            <a:spLocks noGrp="1"/>
          </p:cNvSpPr>
          <p:nvPr>
            <p:ph type="sldNum" sz="quarter" idx="5"/>
          </p:nvPr>
        </p:nvSpPr>
        <p:spPr>
          <a:xfrm>
            <a:off x="3970346" y="8830781"/>
            <a:ext cx="3038475" cy="465619"/>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dirty="0"/>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1</a:t>
            </a:fld>
            <a:endParaRPr lang="en-US" dirty="0"/>
          </a:p>
        </p:txBody>
      </p:sp>
    </p:spTree>
    <p:extLst>
      <p:ext uri="{BB962C8B-B14F-4D97-AF65-F5344CB8AC3E}">
        <p14:creationId xmlns:p14="http://schemas.microsoft.com/office/powerpoint/2010/main" val="241575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2</a:t>
            </a:fld>
            <a:endParaRPr lang="en-US" dirty="0"/>
          </a:p>
        </p:txBody>
      </p:sp>
    </p:spTree>
    <p:extLst>
      <p:ext uri="{BB962C8B-B14F-4D97-AF65-F5344CB8AC3E}">
        <p14:creationId xmlns:p14="http://schemas.microsoft.com/office/powerpoint/2010/main" val="43866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3</a:t>
            </a:fld>
            <a:endParaRPr lang="en-US" dirty="0"/>
          </a:p>
        </p:txBody>
      </p:sp>
    </p:spTree>
    <p:extLst>
      <p:ext uri="{BB962C8B-B14F-4D97-AF65-F5344CB8AC3E}">
        <p14:creationId xmlns:p14="http://schemas.microsoft.com/office/powerpoint/2010/main" val="389801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dirty="0"/>
          </a:p>
        </p:txBody>
      </p:sp>
    </p:spTree>
    <p:extLst>
      <p:ext uri="{BB962C8B-B14F-4D97-AF65-F5344CB8AC3E}">
        <p14:creationId xmlns:p14="http://schemas.microsoft.com/office/powerpoint/2010/main" val="44156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5</a:t>
            </a:fld>
            <a:endParaRPr lang="en-US" dirty="0"/>
          </a:p>
        </p:txBody>
      </p:sp>
    </p:spTree>
    <p:extLst>
      <p:ext uri="{BB962C8B-B14F-4D97-AF65-F5344CB8AC3E}">
        <p14:creationId xmlns:p14="http://schemas.microsoft.com/office/powerpoint/2010/main" val="838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6</a:t>
            </a:fld>
            <a:endParaRPr lang="en-US" dirty="0"/>
          </a:p>
        </p:txBody>
      </p:sp>
    </p:spTree>
    <p:extLst>
      <p:ext uri="{BB962C8B-B14F-4D97-AF65-F5344CB8AC3E}">
        <p14:creationId xmlns:p14="http://schemas.microsoft.com/office/powerpoint/2010/main" val="191592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7</a:t>
            </a:fld>
            <a:endParaRPr lang="en-US" dirty="0"/>
          </a:p>
        </p:txBody>
      </p:sp>
    </p:spTree>
    <p:extLst>
      <p:ext uri="{BB962C8B-B14F-4D97-AF65-F5344CB8AC3E}">
        <p14:creationId xmlns:p14="http://schemas.microsoft.com/office/powerpoint/2010/main" val="45741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Helping People Live better Lives.</a:t>
            </a:r>
            <a:endParaRPr lang="en-US" dirty="0"/>
          </a:p>
        </p:txBody>
      </p:sp>
      <p:sp>
        <p:nvSpPr>
          <p:cNvPr id="5" name="Slide Number Placeholder 4"/>
          <p:cNvSpPr>
            <a:spLocks noGrp="1"/>
          </p:cNvSpPr>
          <p:nvPr>
            <p:ph type="sldNum" sz="quarter" idx="11"/>
          </p:nvPr>
        </p:nvSpPr>
        <p:spPr/>
        <p:txBody>
          <a:bodyPr/>
          <a:lstStyle/>
          <a:p>
            <a:fld id="{A06937D5-D888-482B-A8AA-31593E913E0B}" type="slidenum">
              <a:rPr lang="en-US" smtClean="0"/>
              <a:t>9</a:t>
            </a:fld>
            <a:endParaRPr lang="en-US" dirty="0"/>
          </a:p>
        </p:txBody>
      </p:sp>
    </p:spTree>
    <p:extLst>
      <p:ext uri="{BB962C8B-B14F-4D97-AF65-F5344CB8AC3E}">
        <p14:creationId xmlns:p14="http://schemas.microsoft.com/office/powerpoint/2010/main" val="337197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hyperlink" Target="dhhs.ne.gov" TargetMode="External"/><Relationship Id="rId5" Type="http://schemas.openxmlformats.org/officeDocument/2006/relationships/hyperlink" Target="mailto:First.Last@nebraska.gov" TargetMode="External"/><Relationship Id="rId4" Type="http://schemas.openxmlformats.org/officeDocument/2006/relationships/image" Target="../media/image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smtClean="0"/>
              <a:t>Master title</a:t>
            </a:r>
            <a:endParaRPr lang="en-US" dirty="0"/>
          </a:p>
        </p:txBody>
      </p:sp>
    </p:spTree>
    <p:extLst>
      <p:ext uri="{BB962C8B-B14F-4D97-AF65-F5344CB8AC3E}">
        <p14:creationId xmlns:p14="http://schemas.microsoft.com/office/powerpoint/2010/main" val="19052877"/>
      </p:ext>
    </p:extLst>
  </p:cSld>
  <p:clrMapOvr>
    <a:masterClrMapping/>
  </p:clrMapOvr>
  <p:transition spd="slow">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3558784"/>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1122363"/>
            <a:ext cx="10515600" cy="2417921"/>
          </a:xfrm>
          <a:prstGeom prst="rect">
            <a:avLst/>
          </a:prstGeom>
        </p:spPr>
        <p:txBody>
          <a:bodyPr anchor="b" anchorCtr="0">
            <a:normAutofit/>
          </a:bodyPr>
          <a:lstStyle>
            <a:lvl1pPr>
              <a:defRPr sz="4400">
                <a:solidFill>
                  <a:srgbClr val="036080"/>
                </a:solidFill>
              </a:defRPr>
            </a:lvl1pPr>
          </a:lstStyle>
          <a:p>
            <a:r>
              <a:rPr lang="en-US" dirty="0" smtClean="0"/>
              <a:t>Click to edit Master Title</a:t>
            </a:r>
            <a:endParaRPr lang="en-US" dirty="0"/>
          </a:p>
        </p:txBody>
      </p:sp>
      <p:sp>
        <p:nvSpPr>
          <p:cNvPr id="7" name="Text Placeholder 3"/>
          <p:cNvSpPr>
            <a:spLocks noGrp="1"/>
          </p:cNvSpPr>
          <p:nvPr>
            <p:ph idx="1" hasCustomPrompt="1"/>
          </p:nvPr>
        </p:nvSpPr>
        <p:spPr>
          <a:xfrm>
            <a:off x="838200" y="3703120"/>
            <a:ext cx="10515600" cy="1925893"/>
          </a:xfrm>
          <a:prstGeom prst="rect">
            <a:avLst/>
          </a:prstGeom>
        </p:spPr>
        <p:txBody>
          <a:bodyPr vert="horz" lIns="91440" tIns="45720" rIns="91440" bIns="45720" rtlCol="0">
            <a:normAutofit/>
          </a:bodyPr>
          <a:lstStyle>
            <a:lvl1pPr algn="ctr">
              <a:defRPr sz="320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Subtitle</a:t>
            </a:r>
          </a:p>
        </p:txBody>
      </p:sp>
    </p:spTree>
    <p:extLst>
      <p:ext uri="{BB962C8B-B14F-4D97-AF65-F5344CB8AC3E}">
        <p14:creationId xmlns:p14="http://schemas.microsoft.com/office/powerpoint/2010/main" val="14563103"/>
      </p:ext>
    </p:extLst>
  </p:cSld>
  <p:clrMapOvr>
    <a:masterClrMapping/>
  </p:clrMapOvr>
  <p:transition spd="slow">
    <p:wheel spokes="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197393"/>
            <a:ext cx="11552349" cy="4390607"/>
          </a:xfrm>
          <a:prstGeom prst="rect">
            <a:avLst/>
          </a:prstGeom>
        </p:spPr>
        <p:txBody>
          <a:bodyPr/>
          <a:lstStyle>
            <a:lvl1pPr marL="0" indent="0" algn="l">
              <a:buNone/>
              <a:defRPr sz="2000">
                <a:solidFill>
                  <a:schemeClr val="tx1"/>
                </a:solidFill>
              </a:defRPr>
            </a:lvl1pPr>
          </a:lstStyle>
          <a:p>
            <a:pPr lvl="0"/>
            <a:r>
              <a:rPr lang="en-US" dirty="0" smtClean="0"/>
              <a:t>Click to edit text</a:t>
            </a:r>
          </a:p>
        </p:txBody>
      </p: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smtClean="0"/>
              <a:t>Click to edit Master title style</a:t>
            </a:r>
            <a:endParaRPr lang="en-US" dirty="0"/>
          </a:p>
        </p:txBody>
      </p:sp>
      <p:cxnSp>
        <p:nvCxnSpPr>
          <p:cNvPr id="5" name="Title Page Rule Line"/>
          <p:cNvCxnSpPr/>
          <p:nvPr/>
        </p:nvCxnSpPr>
        <p:spPr>
          <a:xfrm>
            <a:off x="373487" y="106481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512935"/>
      </p:ext>
    </p:extLst>
  </p:cSld>
  <p:clrMapOvr>
    <a:masterClrMapping/>
  </p:clrMapOvr>
  <p:transition spd="slow">
    <p:wheel spokes="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200087"/>
            <a:ext cx="11552349" cy="4424858"/>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edit 2-column text</a:t>
            </a:r>
          </a:p>
        </p:txBody>
      </p: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smtClean="0"/>
              <a:t>Click to edit Master title style</a:t>
            </a:r>
            <a:endParaRPr lang="en-US" dirty="0"/>
          </a:p>
        </p:txBody>
      </p:sp>
      <p:cxnSp>
        <p:nvCxnSpPr>
          <p:cNvPr id="10" name="Title Page Rule Line"/>
          <p:cNvCxnSpPr/>
          <p:nvPr/>
        </p:nvCxnSpPr>
        <p:spPr>
          <a:xfrm>
            <a:off x="37348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223361"/>
      </p:ext>
    </p:extLst>
  </p:cSld>
  <p:clrMapOvr>
    <a:masterClrMapping/>
  </p:clrMapOvr>
  <p:transition spd="slow">
    <p:wheel spokes="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787178"/>
            <a:ext cx="11552349" cy="3819295"/>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smtClean="0"/>
              <a:t>Click to edit Master title style</a:t>
            </a:r>
            <a:endParaRPr lang="en-US" dirty="0"/>
          </a:p>
        </p:txBody>
      </p:sp>
      <p:sp>
        <p:nvSpPr>
          <p:cNvPr id="11" name="Page Subhead Bold"/>
          <p:cNvSpPr>
            <a:spLocks noGrp="1"/>
          </p:cNvSpPr>
          <p:nvPr>
            <p:ph type="body" sz="quarter" idx="12" hasCustomPrompt="1"/>
          </p:nvPr>
        </p:nvSpPr>
        <p:spPr>
          <a:xfrm>
            <a:off x="365097" y="121388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bold subhead</a:t>
            </a:r>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741522"/>
      </p:ext>
    </p:extLst>
  </p:cSld>
  <p:clrMapOvr>
    <a:masterClrMapping/>
  </p:clrMapOvr>
  <p:transition spd="slow">
    <p:wheel spokes="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smtClean="0"/>
              <a:t>Click to edit Master title style</a:t>
            </a:r>
            <a:endParaRPr lang="en-US" dirty="0"/>
          </a:p>
        </p:txBody>
      </p:sp>
      <p:sp>
        <p:nvSpPr>
          <p:cNvPr id="6" name="Bulleted Text"/>
          <p:cNvSpPr>
            <a:spLocks noGrp="1"/>
          </p:cNvSpPr>
          <p:nvPr>
            <p:ph type="body" sz="quarter" idx="12" hasCustomPrompt="1"/>
          </p:nvPr>
        </p:nvSpPr>
        <p:spPr>
          <a:xfrm>
            <a:off x="365098" y="1206627"/>
            <a:ext cx="11552349" cy="4362900"/>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bulleted text</a:t>
            </a:r>
          </a:p>
        </p:txBody>
      </p:sp>
      <p:cxnSp>
        <p:nvCxnSpPr>
          <p:cNvPr id="10" name="Title Page Rule Line"/>
          <p:cNvCxnSpPr/>
          <p:nvPr/>
        </p:nvCxnSpPr>
        <p:spPr>
          <a:xfrm>
            <a:off x="373487" y="106481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60277"/>
      </p:ext>
    </p:extLst>
  </p:cSld>
  <p:clrMapOvr>
    <a:masterClrMapping/>
  </p:clrMapOvr>
  <p:transition spd="slow">
    <p:wheel spokes="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20008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bold subhead</a:t>
            </a:r>
          </a:p>
        </p:txBody>
      </p:sp>
      <p:sp>
        <p:nvSpPr>
          <p:cNvPr id="10" name="Bulleted Text"/>
          <p:cNvSpPr>
            <a:spLocks noGrp="1"/>
          </p:cNvSpPr>
          <p:nvPr>
            <p:ph type="body" sz="quarter" idx="13" hasCustomPrompt="1"/>
          </p:nvPr>
        </p:nvSpPr>
        <p:spPr>
          <a:xfrm>
            <a:off x="365098" y="2364502"/>
            <a:ext cx="11552349" cy="3230755"/>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smtClean="0"/>
              <a:t>Second level</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smtClean="0"/>
              <a:t>Click to edit Master title style</a:t>
            </a:r>
            <a:endParaRPr lang="en-US" dirty="0"/>
          </a:p>
        </p:txBody>
      </p:sp>
      <p:cxnSp>
        <p:nvCxnSpPr>
          <p:cNvPr id="14" name="Title Page Rule Line"/>
          <p:cNvCxnSpPr/>
          <p:nvPr/>
        </p:nvCxnSpPr>
        <p:spPr>
          <a:xfrm>
            <a:off x="36509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80108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edit 3-column text</a:t>
            </a:r>
          </a:p>
        </p:txBody>
      </p:sp>
    </p:spTree>
    <p:extLst>
      <p:ext uri="{BB962C8B-B14F-4D97-AF65-F5344CB8AC3E}">
        <p14:creationId xmlns:p14="http://schemas.microsoft.com/office/powerpoint/2010/main" val="1489734150"/>
      </p:ext>
    </p:extLst>
  </p:cSld>
  <p:clrMapOvr>
    <a:masterClrMapping/>
  </p:clrMapOvr>
  <p:transition spd="slow">
    <p:wheel spokes="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740925"/>
            <a:ext cx="11552349" cy="3810789"/>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smtClean="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smtClean="0"/>
              <a:t>Click to edit Master title style</a:t>
            </a:r>
            <a:endParaRPr lang="en-US" dirty="0"/>
          </a:p>
        </p:txBody>
      </p:sp>
      <p:cxnSp>
        <p:nvCxnSpPr>
          <p:cNvPr id="12" name="Title Page Rule Line"/>
          <p:cNvCxnSpPr/>
          <p:nvPr/>
        </p:nvCxnSpPr>
        <p:spPr>
          <a:xfrm>
            <a:off x="373487" y="11591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2344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edit 2-column</a:t>
            </a:r>
          </a:p>
        </p:txBody>
      </p:sp>
    </p:spTree>
    <p:extLst>
      <p:ext uri="{BB962C8B-B14F-4D97-AF65-F5344CB8AC3E}">
        <p14:creationId xmlns:p14="http://schemas.microsoft.com/office/powerpoint/2010/main" val="3204987673"/>
      </p:ext>
    </p:extLst>
  </p:cSld>
  <p:clrMapOvr>
    <a:masterClrMapping/>
  </p:clrMapOvr>
  <p:transition spd="slow">
    <p:wheel spokes="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238132"/>
            <a:ext cx="4178022" cy="4907973"/>
          </a:xfrm>
          <a:prstGeom prst="rect">
            <a:avLst/>
          </a:prstGeom>
        </p:spPr>
        <p:txBody>
          <a:bodyPr>
            <a:normAutofit/>
          </a:bodyPr>
          <a:lstStyle>
            <a:lvl1pPr marL="0" indent="0" algn="l">
              <a:buNone/>
              <a:defRPr sz="2000">
                <a:solidFill>
                  <a:schemeClr val="tx1"/>
                </a:solidFill>
              </a:defRPr>
            </a:lvl1pPr>
          </a:lstStyle>
          <a:p>
            <a:pPr lvl="0"/>
            <a:r>
              <a:rPr lang="en-US" dirty="0" smtClean="0"/>
              <a:t>Click to edit text</a:t>
            </a:r>
          </a:p>
        </p:txBody>
      </p:sp>
      <p:sp>
        <p:nvSpPr>
          <p:cNvPr id="13" name="Picture Placeholder 12"/>
          <p:cNvSpPr>
            <a:spLocks noGrp="1"/>
          </p:cNvSpPr>
          <p:nvPr>
            <p:ph type="pic" sz="quarter" idx="12"/>
          </p:nvPr>
        </p:nvSpPr>
        <p:spPr>
          <a:xfrm>
            <a:off x="7043895" y="1238132"/>
            <a:ext cx="4808380" cy="3988210"/>
          </a:xfrm>
          <a:prstGeom prst="rect">
            <a:avLst/>
          </a:prstGeom>
        </p:spPr>
        <p:txBody>
          <a:bodyPr/>
          <a:lstStyle/>
          <a:p>
            <a:r>
              <a:rPr lang="en-US" dirty="0" smtClean="0"/>
              <a:t>Click icon to add picture</a:t>
            </a:r>
            <a:endParaRPr lang="en-US" dirty="0"/>
          </a:p>
        </p:txBody>
      </p:sp>
      <p:sp>
        <p:nvSpPr>
          <p:cNvPr id="15" name="Picture Placeholder 14"/>
          <p:cNvSpPr>
            <a:spLocks noGrp="1"/>
          </p:cNvSpPr>
          <p:nvPr>
            <p:ph type="pic" sz="quarter" idx="13"/>
          </p:nvPr>
        </p:nvSpPr>
        <p:spPr>
          <a:xfrm>
            <a:off x="4732338" y="1238132"/>
            <a:ext cx="2130729" cy="1966546"/>
          </a:xfrm>
          <a:prstGeom prst="rect">
            <a:avLst/>
          </a:prstGeom>
        </p:spPr>
        <p:txBody>
          <a:bodyPr/>
          <a:lstStyle/>
          <a:p>
            <a:r>
              <a:rPr lang="en-US" dirty="0" smtClean="0"/>
              <a:t>Click icon to add picture</a:t>
            </a:r>
            <a:endParaRPr lang="en-US" dirty="0"/>
          </a:p>
        </p:txBody>
      </p:sp>
      <p:sp>
        <p:nvSpPr>
          <p:cNvPr id="17" name="Picture Placeholder 16"/>
          <p:cNvSpPr>
            <a:spLocks noGrp="1"/>
          </p:cNvSpPr>
          <p:nvPr>
            <p:ph type="pic" sz="quarter" idx="14"/>
          </p:nvPr>
        </p:nvSpPr>
        <p:spPr>
          <a:xfrm>
            <a:off x="4732338" y="3374906"/>
            <a:ext cx="2160587" cy="1851435"/>
          </a:xfrm>
          <a:prstGeom prst="rect">
            <a:avLst/>
          </a:prstGeom>
        </p:spPr>
        <p:txBody>
          <a:bodyPr/>
          <a:lstStyle/>
          <a:p>
            <a:r>
              <a:rPr lang="en-US" dirty="0" smtClean="0"/>
              <a:t>Click icon to add picture</a:t>
            </a:r>
            <a:endParaRPr lang="en-US" dirty="0"/>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smtClean="0"/>
              <a:t>Click to edit Master title style</a:t>
            </a:r>
            <a:endParaRPr lang="en-US" dirty="0"/>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060510"/>
      </p:ext>
    </p:extLst>
  </p:cSld>
  <p:clrMapOvr>
    <a:masterClrMapping/>
  </p:clrMapOvr>
  <p:transition spd="slow">
    <p:wheel spokes="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Click to edit Department</a:t>
            </a:r>
          </a:p>
        </p:txBody>
      </p:sp>
      <p:grpSp>
        <p:nvGrpSpPr>
          <p:cNvPr id="4" name="Group 3"/>
          <p:cNvGrpSpPr/>
          <p:nvPr/>
        </p:nvGrpSpPr>
        <p:grpSpPr>
          <a:xfrm>
            <a:off x="508289" y="6065378"/>
            <a:ext cx="1675916" cy="438850"/>
            <a:chOff x="4913982" y="5342258"/>
            <a:chExt cx="1675916" cy="463617"/>
          </a:xfrm>
          <a:effectLst>
            <a:reflection stA="41000" endPos="65000" dist="50800" dir="5400000" sy="-100000" algn="bl" rotWithShape="0"/>
          </a:effectLst>
        </p:grpSpPr>
        <p:pic>
          <p:nvPicPr>
            <p:cNvPr id="5" name="Twi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982" y="5342258"/>
              <a:ext cx="467498" cy="457200"/>
            </a:xfrm>
            <a:prstGeom prst="rect">
              <a:avLst/>
            </a:prstGeom>
          </p:spPr>
        </p:pic>
        <p:pic>
          <p:nvPicPr>
            <p:cNvPr id="6" name="You 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01" y="5348675"/>
              <a:ext cx="457200" cy="457200"/>
            </a:xfrm>
            <a:prstGeom prst="rect">
              <a:avLst/>
            </a:prstGeom>
          </p:spPr>
        </p:pic>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98" y="5342258"/>
              <a:ext cx="457200" cy="457200"/>
            </a:xfrm>
            <a:prstGeom prst="rect">
              <a:avLst/>
            </a:prstGeom>
          </p:spPr>
        </p:pic>
      </p:grpSp>
      <p:sp>
        <p:nvSpPr>
          <p:cNvPr id="11" name="Page Subhead Bold"/>
          <p:cNvSpPr>
            <a:spLocks noGrp="1"/>
          </p:cNvSpPr>
          <p:nvPr>
            <p:ph type="body" sz="quarter" idx="12" hasCustomPrompt="1"/>
          </p:nvPr>
        </p:nvSpPr>
        <p:spPr>
          <a:xfrm>
            <a:off x="838200" y="2240666"/>
            <a:ext cx="10478729" cy="469563"/>
          </a:xfrm>
          <a:prstGeom prst="rect">
            <a:avLst/>
          </a:prstGeom>
          <a:solidFill>
            <a:srgbClr val="BABF33"/>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smtClean="0"/>
              <a:t>Click to edit Contact Name</a:t>
            </a:r>
          </a:p>
        </p:txBody>
      </p:sp>
      <p:sp>
        <p:nvSpPr>
          <p:cNvPr id="13" name="Additonal Text"/>
          <p:cNvSpPr>
            <a:spLocks noGrp="1"/>
          </p:cNvSpPr>
          <p:nvPr>
            <p:ph type="body" sz="quarter" idx="13" hasCustomPrompt="1"/>
          </p:nvPr>
        </p:nvSpPr>
        <p:spPr>
          <a:xfrm>
            <a:off x="840085" y="4628162"/>
            <a:ext cx="10478729" cy="657500"/>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smtClean="0"/>
              <a:t>Click to add additional text</a:t>
            </a:r>
          </a:p>
        </p:txBody>
      </p:sp>
      <p:sp>
        <p:nvSpPr>
          <p:cNvPr id="14" name="Email Text"/>
          <p:cNvSpPr>
            <a:spLocks noGrp="1"/>
          </p:cNvSpPr>
          <p:nvPr>
            <p:ph type="body" sz="quarter" idx="14" hasCustomPrompt="1"/>
          </p:nvPr>
        </p:nvSpPr>
        <p:spPr>
          <a:xfrm>
            <a:off x="846764" y="3644144"/>
            <a:ext cx="10478729" cy="405055"/>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smtClean="0">
                <a:solidFill>
                  <a:schemeClr val="accent2">
                    <a:lumMod val="50000"/>
                  </a:schemeClr>
                </a:solidFill>
                <a:hlinkClick r:id="rId5"/>
              </a:rPr>
              <a:t>First.Last@nebraska.gov</a:t>
            </a:r>
            <a:endParaRPr lang="en-US" dirty="0" smtClean="0"/>
          </a:p>
        </p:txBody>
      </p:sp>
      <p:sp>
        <p:nvSpPr>
          <p:cNvPr id="16" name="Website"/>
          <p:cNvSpPr txBox="1">
            <a:spLocks/>
          </p:cNvSpPr>
          <p:nvPr/>
        </p:nvSpPr>
        <p:spPr>
          <a:xfrm>
            <a:off x="2318151" y="6123375"/>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036080"/>
                </a:solidFill>
                <a:latin typeface="Gisha" panose="020B0502040204020203" pitchFamily="34" charset="-79"/>
                <a:cs typeface="Gisha" panose="020B0502040204020203" pitchFamily="34" charset="-79"/>
                <a:hlinkClick r:id="rId6"/>
              </a:rPr>
              <a:t>dhhs.ne.gov</a:t>
            </a:r>
            <a:endParaRPr lang="en-US" sz="2400" b="1" dirty="0">
              <a:solidFill>
                <a:srgbClr val="036080"/>
              </a:solidFill>
              <a:latin typeface="Gisha" panose="020B0502040204020203" pitchFamily="34" charset="-79"/>
              <a:cs typeface="Gisha" panose="020B0502040204020203" pitchFamily="34" charset="-79"/>
            </a:endParaRPr>
          </a:p>
        </p:txBody>
      </p:sp>
      <p:sp>
        <p:nvSpPr>
          <p:cNvPr id="18" name="Website"/>
          <p:cNvSpPr txBox="1">
            <a:spLocks/>
          </p:cNvSpPr>
          <p:nvPr/>
        </p:nvSpPr>
        <p:spPr>
          <a:xfrm>
            <a:off x="5012550" y="5402453"/>
            <a:ext cx="2148581" cy="438851"/>
          </a:xfrm>
          <a:prstGeom prst="rect">
            <a:avLst/>
          </a:prstGeom>
          <a:noFill/>
          <a:ln>
            <a:no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400" b="1" dirty="0" smtClean="0">
                <a:solidFill>
                  <a:schemeClr val="tx2"/>
                </a:solidFill>
                <a:latin typeface="Gisha" panose="020B0502040204020203" pitchFamily="34" charset="-79"/>
                <a:cs typeface="Gisha" panose="020B0502040204020203" pitchFamily="34" charset="-79"/>
              </a:rPr>
              <a:t>DHHS Helpline:</a:t>
            </a:r>
          </a:p>
          <a:p>
            <a:pPr>
              <a:lnSpc>
                <a:spcPts val="1200"/>
              </a:lnSpc>
            </a:pPr>
            <a:r>
              <a:rPr lang="en-US" sz="1050" b="0" dirty="0" smtClean="0">
                <a:solidFill>
                  <a:schemeClr val="tx2"/>
                </a:solidFill>
                <a:latin typeface="Gisha" panose="020B0502040204020203" pitchFamily="34" charset="-79"/>
                <a:cs typeface="Gisha" panose="020B0502040204020203" pitchFamily="34" charset="-79"/>
              </a:rPr>
              <a:t>800-254-4202</a:t>
            </a:r>
          </a:p>
          <a:p>
            <a:pPr>
              <a:lnSpc>
                <a:spcPts val="1200"/>
              </a:lnSpc>
            </a:pPr>
            <a:r>
              <a:rPr lang="en-US" sz="1050" b="0" dirty="0" smtClean="0">
                <a:solidFill>
                  <a:schemeClr val="tx2"/>
                </a:solidFill>
                <a:latin typeface="Gisha" panose="020B0502040204020203" pitchFamily="34" charset="-79"/>
                <a:cs typeface="Gisha" panose="020B0502040204020203" pitchFamily="34" charset="-79"/>
              </a:rPr>
              <a:t>DHHS.helpline@Nebraska.gov</a:t>
            </a:r>
          </a:p>
        </p:txBody>
      </p:sp>
      <p:sp>
        <p:nvSpPr>
          <p:cNvPr id="15" name="Phone"/>
          <p:cNvSpPr txBox="1"/>
          <p:nvPr/>
        </p:nvSpPr>
        <p:spPr>
          <a:xfrm>
            <a:off x="846763" y="4109007"/>
            <a:ext cx="10478729" cy="461665"/>
          </a:xfrm>
          <a:prstGeom prst="rect">
            <a:avLst/>
          </a:prstGeom>
          <a:noFill/>
        </p:spPr>
        <p:txBody>
          <a:bodyPr wrap="square" rtlCol="0">
            <a:spAutoFit/>
          </a:bodyPr>
          <a:lstStyle/>
          <a:p>
            <a:pPr algn="ctr"/>
            <a:r>
              <a:rPr lang="en-US" sz="2400" dirty="0" smtClean="0">
                <a:solidFill>
                  <a:schemeClr val="tx2"/>
                </a:solidFill>
                <a:latin typeface="Montserrat Black" panose="00000A00000000000000" pitchFamily="50" charset="0"/>
              </a:rPr>
              <a:t>000-000-0000</a:t>
            </a:r>
            <a:endParaRPr lang="en-US" sz="2400" dirty="0">
              <a:solidFill>
                <a:schemeClr val="tx2"/>
              </a:solidFill>
              <a:latin typeface="Montserrat Black" panose="00000A00000000000000" pitchFamily="50" charset="0"/>
            </a:endParaRPr>
          </a:p>
        </p:txBody>
      </p:sp>
    </p:spTree>
    <p:extLst>
      <p:ext uri="{BB962C8B-B14F-4D97-AF65-F5344CB8AC3E}">
        <p14:creationId xmlns:p14="http://schemas.microsoft.com/office/powerpoint/2010/main" val="30663161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smtClean="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3-column text</a:t>
            </a:r>
          </a:p>
          <a:p>
            <a:pPr lvl="1"/>
            <a:r>
              <a:rPr lang="en-US" dirty="0" smtClean="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smtClean="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636281"/>
      </p:ext>
    </p:extLst>
  </p:cSld>
  <p:clrMapOvr>
    <a:masterClrMapping/>
  </p:clrMapOvr>
  <p:transition spd="slow">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entered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16191"/>
          </a:xfrm>
          <a:prstGeom prst="rect">
            <a:avLst/>
          </a:prstGeom>
        </p:spPr>
        <p:txBody>
          <a:bodyPr/>
          <a:lstStyle>
            <a:lvl1pPr>
              <a:defRPr baseline="0">
                <a:latin typeface="+mj-lt"/>
                <a:cs typeface="Arial" panose="020B0604020202020204" pitchFamily="34" charset="0"/>
              </a:defRPr>
            </a:lvl1pPr>
          </a:lstStyle>
          <a:p>
            <a:r>
              <a:rPr lang="en-US" dirty="0" smtClean="0"/>
              <a:t>Master Headline</a:t>
            </a:r>
            <a:endParaRPr lang="en-US" dirty="0"/>
          </a:p>
        </p:txBody>
      </p:sp>
    </p:spTree>
    <p:extLst>
      <p:ext uri="{BB962C8B-B14F-4D97-AF65-F5344CB8AC3E}">
        <p14:creationId xmlns:p14="http://schemas.microsoft.com/office/powerpoint/2010/main" val="327099818"/>
      </p:ext>
    </p:extLst>
  </p:cSld>
  <p:clrMapOvr>
    <a:masterClrMapping/>
  </p:clrMapOvr>
  <p:transition spd="slow">
    <p:wheel spokes="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smtClean="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215378"/>
      </p:ext>
    </p:extLst>
  </p:cSld>
  <p:clrMapOvr>
    <a:masterClrMapping/>
  </p:clrMapOvr>
  <p:transition spd="slow">
    <p:wheel spokes="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smtClean="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smtClean="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smtClean="0">
                <a:solidFill>
                  <a:schemeClr val="accent2">
                    <a:lumMod val="50000"/>
                  </a:schemeClr>
                </a:solidFill>
                <a:hlinkClick r:id="rId2"/>
              </a:rPr>
              <a:t>First.Last@nebraska.gov</a:t>
            </a:r>
            <a:endParaRPr lang="en-US" dirty="0" smtClean="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smtClean="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smtClean="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smtClean="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smtClean="0">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smtClean="0"/>
              <a:t>000-000-0000</a:t>
            </a:r>
          </a:p>
        </p:txBody>
      </p:sp>
    </p:spTree>
    <p:extLst>
      <p:ext uri="{BB962C8B-B14F-4D97-AF65-F5344CB8AC3E}">
        <p14:creationId xmlns:p14="http://schemas.microsoft.com/office/powerpoint/2010/main" val="2856809389"/>
      </p:ext>
    </p:extLst>
  </p:cSld>
  <p:clrMapOvr>
    <a:masterClrMapping/>
  </p:clrMapOvr>
  <p:transition spd="slow">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Title Page Rule Line"/>
          <p:cNvCxnSpPr/>
          <p:nvPr userDrawn="1"/>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5"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latin typeface="+mj-lt"/>
              </a:defRPr>
            </a:lvl1pPr>
          </a:lstStyle>
          <a:p>
            <a:r>
              <a:rPr lang="en-US" dirty="0" smtClean="0"/>
              <a:t>Headline</a:t>
            </a:r>
            <a:endParaRPr lang="en-US" dirty="0"/>
          </a:p>
        </p:txBody>
      </p:sp>
      <p:sp>
        <p:nvSpPr>
          <p:cNvPr id="6"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mn-lt"/>
                <a:ea typeface="Roboto" panose="02000000000000000000" pitchFamily="2" charset="0"/>
                <a:cs typeface="Roboto" panose="02000000000000000000" pitchFamily="2" charset="0"/>
              </a:defRPr>
            </a:lvl1pPr>
          </a:lstStyle>
          <a:p>
            <a:pPr lvl="0"/>
            <a:r>
              <a:rPr lang="en-US" dirty="0" smtClean="0"/>
              <a:t>Subtitle</a:t>
            </a:r>
          </a:p>
        </p:txBody>
      </p:sp>
    </p:spTree>
    <p:extLst>
      <p:ext uri="{BB962C8B-B14F-4D97-AF65-F5344CB8AC3E}">
        <p14:creationId xmlns:p14="http://schemas.microsoft.com/office/powerpoint/2010/main" val="3889951336"/>
      </p:ext>
    </p:extLst>
  </p:cSld>
  <p:clrMapOvr>
    <a:masterClrMapping/>
  </p:clrMapOvr>
  <p:transition spd="slow">
    <p:wheel spokes="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1-column text">
    <p:spTree>
      <p:nvGrpSpPr>
        <p:cNvPr id="1" name=""/>
        <p:cNvGrpSpPr/>
        <p:nvPr/>
      </p:nvGrpSpPr>
      <p:grpSpPr>
        <a:xfrm>
          <a:off x="0" y="0"/>
          <a:ext cx="0" cy="0"/>
          <a:chOff x="0" y="0"/>
          <a:chExt cx="0" cy="0"/>
        </a:xfrm>
      </p:grpSpPr>
      <p:sp>
        <p:nvSpPr>
          <p:cNvPr id="5" name="Body Text"/>
          <p:cNvSpPr>
            <a:spLocks noGrp="1"/>
          </p:cNvSpPr>
          <p:nvPr>
            <p:ph type="body" sz="quarter" idx="11" hasCustomPrompt="1"/>
          </p:nvPr>
        </p:nvSpPr>
        <p:spPr>
          <a:xfrm>
            <a:off x="373487" y="1073568"/>
            <a:ext cx="11552349" cy="5060532"/>
          </a:xfrm>
          <a:prstGeom prst="rect">
            <a:avLst/>
          </a:prstGeom>
        </p:spPr>
        <p:txBody>
          <a:bodyPr/>
          <a:lstStyle>
            <a:lvl1pPr marL="0" indent="0" algn="l">
              <a:buNone/>
              <a:defRPr sz="2000">
                <a:solidFill>
                  <a:schemeClr val="tx1"/>
                </a:solidFill>
                <a:latin typeface="+mn-lt"/>
              </a:defRPr>
            </a:lvl1pPr>
          </a:lstStyle>
          <a:p>
            <a:pPr lvl="0"/>
            <a:r>
              <a:rPr lang="en-US" dirty="0" smtClean="0"/>
              <a:t>1-column</a:t>
            </a:r>
          </a:p>
        </p:txBody>
      </p:sp>
      <p:cxnSp>
        <p:nvCxnSpPr>
          <p:cNvPr id="6"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373487" y="365126"/>
            <a:ext cx="11552349" cy="696420"/>
          </a:xfrm>
          <a:prstGeom prst="rect">
            <a:avLst/>
          </a:prstGeom>
        </p:spPr>
        <p:txBody>
          <a:bodyPr>
            <a:noAutofit/>
          </a:bodyPr>
          <a:lstStyle>
            <a:lvl1pPr algn="l">
              <a:defRPr sz="3600">
                <a:latin typeface="+mj-lt"/>
              </a:defRPr>
            </a:lvl1pPr>
          </a:lstStyle>
          <a:p>
            <a:r>
              <a:rPr lang="en-US" dirty="0" smtClean="0"/>
              <a:t>Headline</a:t>
            </a:r>
            <a:endParaRPr lang="en-US" dirty="0"/>
          </a:p>
        </p:txBody>
      </p:sp>
    </p:spTree>
    <p:extLst>
      <p:ext uri="{BB962C8B-B14F-4D97-AF65-F5344CB8AC3E}">
        <p14:creationId xmlns:p14="http://schemas.microsoft.com/office/powerpoint/2010/main" val="1771265308"/>
      </p:ext>
    </p:extLst>
  </p:cSld>
  <p:clrMapOvr>
    <a:masterClrMapping/>
  </p:clrMapOvr>
  <p:transition spd="slow">
    <p:wheel spokes="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smtClean="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11"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354818"/>
      </p:ext>
    </p:extLst>
  </p:cSld>
  <p:clrMapOvr>
    <a:masterClrMapping/>
  </p:clrMapOvr>
  <p:transition spd="slow">
    <p:wheel spokes="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dirty="0" smtClean="0"/>
              <a:t>Bulleted</a:t>
            </a:r>
          </a:p>
          <a:p>
            <a:pPr lvl="2"/>
            <a:r>
              <a:rPr lang="en-US" dirty="0" smtClean="0"/>
              <a:t>Bulleted</a:t>
            </a:r>
          </a:p>
          <a:p>
            <a:pPr lvl="3"/>
            <a:r>
              <a:rPr lang="en-US" dirty="0" smtClean="0"/>
              <a:t>Bulleted</a:t>
            </a:r>
          </a:p>
          <a:p>
            <a:pPr lvl="4"/>
            <a:r>
              <a:rPr lang="en-US" dirty="0" smtClean="0"/>
              <a:t>Bulleted</a:t>
            </a:r>
            <a:endParaRPr lang="en-US" dirty="0"/>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smtClean="0"/>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9"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870445"/>
      </p:ext>
    </p:extLst>
  </p:cSld>
  <p:clrMapOvr>
    <a:masterClrMapping/>
  </p:clrMapOvr>
  <p:transition spd="slow">
    <p:wheel spokes="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 2-column / bulleted">
    <p:spTree>
      <p:nvGrpSpPr>
        <p:cNvPr id="1" name=""/>
        <p:cNvGrpSpPr/>
        <p:nvPr/>
      </p:nvGrpSpPr>
      <p:grpSpPr>
        <a:xfrm>
          <a:off x="0" y="0"/>
          <a:ext cx="0" cy="0"/>
          <a:chOff x="0" y="0"/>
          <a:chExt cx="0" cy="0"/>
        </a:xfrm>
      </p:grpSpPr>
      <p:sp>
        <p:nvSpPr>
          <p:cNvPr id="8" name="Body Text 3-col"/>
          <p:cNvSpPr>
            <a:spLocks noGrp="1"/>
          </p:cNvSpPr>
          <p:nvPr>
            <p:ph type="body" sz="quarter" idx="11" hasCustomPrompt="1"/>
          </p:nvPr>
        </p:nvSpPr>
        <p:spPr>
          <a:xfrm>
            <a:off x="365097" y="1081210"/>
            <a:ext cx="11560739" cy="4936131"/>
          </a:xfrm>
          <a:prstGeom prst="rect">
            <a:avLst/>
          </a:prstGeom>
        </p:spPr>
        <p:txBody>
          <a:bodyPr wrap="none" numCol="2"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2-column text</a:t>
            </a:r>
          </a:p>
          <a:p>
            <a:pPr lvl="1"/>
            <a:r>
              <a:rPr lang="en-US" dirty="0" smtClean="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smtClean="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368168"/>
      </p:ext>
    </p:extLst>
  </p:cSld>
  <p:clrMapOvr>
    <a:masterClrMapping/>
  </p:clrMapOvr>
  <p:transition spd="slow">
    <p:wheel spokes="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1-column / photos">
    <p:spTree>
      <p:nvGrpSpPr>
        <p:cNvPr id="1" name=""/>
        <p:cNvGrpSpPr/>
        <p:nvPr/>
      </p:nvGrpSpPr>
      <p:grpSpPr>
        <a:xfrm>
          <a:off x="0" y="0"/>
          <a:ext cx="0" cy="0"/>
          <a:chOff x="0" y="0"/>
          <a:chExt cx="0" cy="0"/>
        </a:xfrm>
      </p:grpSpPr>
      <p:sp>
        <p:nvSpPr>
          <p:cNvPr id="4" name="Smaller Body Text"/>
          <p:cNvSpPr>
            <a:spLocks noGrp="1"/>
          </p:cNvSpPr>
          <p:nvPr>
            <p:ph type="body" sz="quarter" idx="11" hasCustomPrompt="1"/>
          </p:nvPr>
        </p:nvSpPr>
        <p:spPr>
          <a:xfrm>
            <a:off x="373488" y="1081210"/>
            <a:ext cx="4178022" cy="4955448"/>
          </a:xfrm>
          <a:prstGeom prst="rect">
            <a:avLst/>
          </a:prstGeom>
        </p:spPr>
        <p:txBody>
          <a:bodyPr spcCol="274320">
            <a:normAutofit/>
          </a:bodyPr>
          <a:lstStyle>
            <a:lvl1pPr marL="0" indent="0" algn="l">
              <a:buNone/>
              <a:defRPr sz="2000">
                <a:solidFill>
                  <a:schemeClr val="tx1"/>
                </a:solidFill>
                <a:latin typeface="+mn-lt"/>
              </a:defRPr>
            </a:lvl1pPr>
          </a:lstStyle>
          <a:p>
            <a:pPr lvl="0"/>
            <a:r>
              <a:rPr lang="en-US" dirty="0" smtClean="0"/>
              <a:t>1-column text</a:t>
            </a:r>
          </a:p>
        </p:txBody>
      </p:sp>
      <p:sp>
        <p:nvSpPr>
          <p:cNvPr id="5" name="Picture Placeholder 12"/>
          <p:cNvSpPr>
            <a:spLocks noGrp="1"/>
          </p:cNvSpPr>
          <p:nvPr>
            <p:ph type="pic" sz="quarter" idx="12" hasCustomPrompt="1"/>
          </p:nvPr>
        </p:nvSpPr>
        <p:spPr>
          <a:xfrm>
            <a:off x="7043895" y="1085118"/>
            <a:ext cx="4808380" cy="3818910"/>
          </a:xfrm>
          <a:prstGeom prst="rect">
            <a:avLst/>
          </a:prstGeom>
        </p:spPr>
        <p:txBody>
          <a:bodyPr/>
          <a:lstStyle>
            <a:lvl1pPr>
              <a:defRPr>
                <a:solidFill>
                  <a:srgbClr val="FFC843"/>
                </a:solidFill>
                <a:latin typeface="+mn-lt"/>
              </a:defRPr>
            </a:lvl1pPr>
          </a:lstStyle>
          <a:p>
            <a:r>
              <a:rPr lang="en-US" dirty="0" smtClean="0"/>
              <a:t>photo</a:t>
            </a:r>
            <a:endParaRPr lang="en-US" dirty="0"/>
          </a:p>
        </p:txBody>
      </p:sp>
      <p:sp>
        <p:nvSpPr>
          <p:cNvPr id="6" name="Picture Placeholder 14"/>
          <p:cNvSpPr>
            <a:spLocks noGrp="1"/>
          </p:cNvSpPr>
          <p:nvPr>
            <p:ph type="pic" sz="quarter" idx="13" hasCustomPrompt="1"/>
          </p:nvPr>
        </p:nvSpPr>
        <p:spPr>
          <a:xfrm>
            <a:off x="4732338" y="1085118"/>
            <a:ext cx="2130729" cy="1819288"/>
          </a:xfrm>
          <a:prstGeom prst="rect">
            <a:avLst/>
          </a:prstGeom>
        </p:spPr>
        <p:txBody>
          <a:bodyPr/>
          <a:lstStyle>
            <a:lvl1pPr>
              <a:defRPr>
                <a:solidFill>
                  <a:srgbClr val="FFC843"/>
                </a:solidFill>
                <a:latin typeface="+mn-lt"/>
              </a:defRPr>
            </a:lvl1pPr>
          </a:lstStyle>
          <a:p>
            <a:r>
              <a:rPr lang="en-US" dirty="0" smtClean="0"/>
              <a:t>photo</a:t>
            </a:r>
            <a:endParaRPr lang="en-US" dirty="0"/>
          </a:p>
        </p:txBody>
      </p:sp>
      <p:sp>
        <p:nvSpPr>
          <p:cNvPr id="7" name="Picture Placeholder 16"/>
          <p:cNvSpPr>
            <a:spLocks noGrp="1"/>
          </p:cNvSpPr>
          <p:nvPr>
            <p:ph type="pic" sz="quarter" idx="14" hasCustomPrompt="1"/>
          </p:nvPr>
        </p:nvSpPr>
        <p:spPr>
          <a:xfrm>
            <a:off x="4732338" y="3094901"/>
            <a:ext cx="2160587" cy="1809128"/>
          </a:xfrm>
          <a:prstGeom prst="rect">
            <a:avLst/>
          </a:prstGeom>
        </p:spPr>
        <p:txBody>
          <a:bodyPr/>
          <a:lstStyle>
            <a:lvl1pPr>
              <a:defRPr>
                <a:solidFill>
                  <a:srgbClr val="FFC843"/>
                </a:solidFill>
                <a:latin typeface="+mn-lt"/>
              </a:defRPr>
            </a:lvl1pPr>
          </a:lstStyle>
          <a:p>
            <a:r>
              <a:rPr lang="en-US" dirty="0" smtClean="0"/>
              <a:t>photo</a:t>
            </a:r>
            <a:endParaRPr lang="en-US" dirty="0"/>
          </a:p>
        </p:txBody>
      </p:sp>
      <p:sp>
        <p:nvSpPr>
          <p:cNvPr id="8" name="Title 1"/>
          <p:cNvSpPr>
            <a:spLocks noGrp="1"/>
          </p:cNvSpPr>
          <p:nvPr>
            <p:ph type="title" hasCustomPrompt="1"/>
          </p:nvPr>
        </p:nvSpPr>
        <p:spPr>
          <a:xfrm>
            <a:off x="373488" y="365126"/>
            <a:ext cx="11478084"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9" name="Title Page Rule Line"/>
          <p:cNvCxnSpPr/>
          <p:nvPr userDrawn="1"/>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97546"/>
      </p:ext>
    </p:extLst>
  </p:cSld>
  <p:clrMapOvr>
    <a:masterClrMapping/>
  </p:clrMapOvr>
  <p:transition spd="slow">
    <p:wheel spokes="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456174" y="6356350"/>
            <a:ext cx="2283542" cy="365125"/>
          </a:xfrm>
          <a:prstGeom prst="rect">
            <a:avLst/>
          </a:prstGeom>
        </p:spPr>
        <p:txBody>
          <a:bodyPr/>
          <a:lstStyle/>
          <a:p>
            <a:fld id="{07E7C557-6977-4010-A8B0-973A074F99DE}" type="slidenum">
              <a:rPr lang="en-US" smtClean="0"/>
              <a:pPr/>
              <a:t>‹#›</a:t>
            </a:fld>
            <a:endParaRPr lang="en-US" dirty="0"/>
          </a:p>
        </p:txBody>
      </p:sp>
      <p:sp>
        <p:nvSpPr>
          <p:cNvPr id="5" name="Text Placeholder 3"/>
          <p:cNvSpPr>
            <a:spLocks noGrp="1"/>
          </p:cNvSpPr>
          <p:nvPr>
            <p:ph type="body" sz="quarter" idx="11" hasCustomPrompt="1"/>
          </p:nvPr>
        </p:nvSpPr>
        <p:spPr>
          <a:xfrm>
            <a:off x="365097" y="1081210"/>
            <a:ext cx="11560739" cy="4716953"/>
          </a:xfrm>
          <a:prstGeom prst="rect">
            <a:avLst/>
          </a:prstGeom>
        </p:spPr>
        <p:txBody>
          <a:bodyPr spcCol="274320"/>
          <a:lstStyle>
            <a:lvl2pPr marL="685800" indent="-22860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1"/>
            <a:r>
              <a:rPr lang="en-US" dirty="0" smtClean="0"/>
              <a:t>Bulleted</a:t>
            </a:r>
          </a:p>
          <a:p>
            <a:pPr lvl="2"/>
            <a:r>
              <a:rPr lang="en-US" dirty="0" smtClean="0"/>
              <a:t>Bulleted</a:t>
            </a:r>
          </a:p>
          <a:p>
            <a:pPr lvl="3"/>
            <a:r>
              <a:rPr lang="en-US" dirty="0" smtClean="0"/>
              <a:t>Bulleted</a:t>
            </a:r>
          </a:p>
          <a:p>
            <a:pPr lvl="4"/>
            <a:r>
              <a:rPr lang="en-US" dirty="0" smtClean="0"/>
              <a:t>Bulleted</a:t>
            </a: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810042"/>
      </p:ext>
    </p:extLst>
  </p:cSld>
  <p:clrMapOvr>
    <a:masterClrMapping/>
  </p:clrMapOvr>
  <p:transition spd="slow">
    <p:wheel spokes="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3.png"/><Relationship Id="rId2" Type="http://schemas.openxmlformats.org/officeDocument/2006/relationships/slideLayout" Target="../slideLayouts/slideLayout11.xml"/><Relationship Id="rId16" Type="http://schemas.openxmlformats.org/officeDocument/2006/relationships/image" Target="../media/image2.jpe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5.wmf"/><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smtClean="0">
                <a:ln>
                  <a:noFill/>
                </a:ln>
                <a:solidFill>
                  <a:srgbClr val="036080"/>
                </a:solidFill>
                <a:effectLst/>
                <a:uLnTx/>
                <a:uFillTx/>
                <a:latin typeface="Montserrat"/>
              </a:rPr>
              <a:t>Helping People Live Better Lives.</a:t>
            </a:r>
          </a:p>
        </p:txBody>
      </p:sp>
      <p:sp>
        <p:nvSpPr>
          <p:cNvPr id="8"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Master title</a:t>
            </a:r>
            <a:endParaRPr lang="en-US" dirty="0"/>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7" r:id="rId1"/>
    <p:sldLayoutId id="2147483789" r:id="rId2"/>
    <p:sldLayoutId id="2147483798" r:id="rId3"/>
    <p:sldLayoutId id="2147483790" r:id="rId4"/>
    <p:sldLayoutId id="2147483792" r:id="rId5"/>
    <p:sldLayoutId id="2147483793" r:id="rId6"/>
    <p:sldLayoutId id="2147483795" r:id="rId7"/>
    <p:sldLayoutId id="2147483796" r:id="rId8"/>
    <p:sldLayoutId id="2147483797" r:id="rId9"/>
  </p:sldLayoutIdLst>
  <p:transition spd="slow">
    <p:wheel spokes="1"/>
  </p:transition>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sp>
        <p:nvSpPr>
          <p:cNvPr id="7" name="Rectangle 6"/>
          <p:cNvSpPr/>
          <p:nvPr/>
        </p:nvSpPr>
        <p:spPr>
          <a:xfrm>
            <a:off x="4777503" y="6278948"/>
            <a:ext cx="2644790" cy="278371"/>
          </a:xfrm>
          <a:prstGeom prst="rect">
            <a:avLst/>
          </a:prstGeom>
        </p:spPr>
        <p:txBody>
          <a:bodyPr wrap="square">
            <a:spAutoFit/>
          </a:bodyPr>
          <a:lstStyle/>
          <a:p>
            <a:r>
              <a:rPr lang="en-US" sz="1200" i="1" dirty="0" smtClean="0">
                <a:solidFill>
                  <a:srgbClr val="036080"/>
                </a:solidFill>
              </a:rPr>
              <a:t>Helping People Live better Lives.</a:t>
            </a:r>
            <a:endParaRPr lang="en-US" sz="1200" i="1" dirty="0">
              <a:solidFill>
                <a:srgbClr val="036080"/>
              </a:solidFill>
            </a:endParaRPr>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9" name="Rectangle 8"/>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smtClean="0">
                <a:ln>
                  <a:noFill/>
                </a:ln>
                <a:solidFill>
                  <a:srgbClr val="036080"/>
                </a:solidFill>
                <a:effectLst/>
                <a:uLnTx/>
                <a:uFillTx/>
                <a:latin typeface="Montserrat"/>
              </a:rPr>
              <a:t>Helping People Live Better Lives.</a:t>
            </a:r>
          </a:p>
        </p:txBody>
      </p:sp>
      <p:sp>
        <p:nvSpPr>
          <p:cNvPr id="10"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Tree>
    <p:extLst>
      <p:ext uri="{BB962C8B-B14F-4D97-AF65-F5344CB8AC3E}">
        <p14:creationId xmlns:p14="http://schemas.microsoft.com/office/powerpoint/2010/main" val="353628318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4" r:id="rId10"/>
    <p:sldLayoutId id="2147483815" r:id="rId11"/>
    <p:sldLayoutId id="2147483816" r:id="rId12"/>
  </p:sldLayoutIdLst>
  <p:transition spd="slow">
    <p:wheel spokes="1"/>
  </p:transition>
  <p:timing>
    <p:tnLst>
      <p:par>
        <p:cTn id="1" dur="indefinite" restart="never" nodeType="tmRoot"/>
      </p:par>
    </p:tnLst>
  </p:timing>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d.Wilson@Nebrask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mailto:rachel.ray@unm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9106" y="939057"/>
            <a:ext cx="11284085" cy="3496756"/>
          </a:xfrm>
        </p:spPr>
        <p:txBody>
          <a:bodyPr>
            <a:normAutofit/>
          </a:bodyPr>
          <a:lstStyle/>
          <a:p>
            <a:r>
              <a:rPr lang="en-US" sz="3600" dirty="0" smtClean="0"/>
              <a:t>Nebraska’s National Core Indicators Project:</a:t>
            </a:r>
            <a:br>
              <a:rPr lang="en-US" sz="3600" dirty="0" smtClean="0"/>
            </a:br>
            <a:r>
              <a:rPr lang="en-US" sz="3600" dirty="0" smtClean="0"/>
              <a:t>A Partnership Between DHHS-DD Services and the Nebraska UCEDD</a:t>
            </a:r>
            <a:r>
              <a:rPr lang="en-US" sz="4000" dirty="0" smtClean="0"/>
              <a:t/>
            </a:r>
            <a:br>
              <a:rPr lang="en-US" sz="4000" dirty="0" smtClean="0"/>
            </a:br>
            <a:r>
              <a:rPr lang="en-US" sz="3600" dirty="0" smtClean="0"/>
              <a:t>NCI Annual Meeting</a:t>
            </a:r>
            <a:r>
              <a:rPr lang="en-US" sz="4000" dirty="0"/>
              <a:t/>
            </a:r>
            <a:br>
              <a:rPr lang="en-US" sz="4000" dirty="0"/>
            </a:br>
            <a:r>
              <a:rPr lang="en-US" sz="2400" dirty="0" smtClean="0"/>
              <a:t>August 1, 2018</a:t>
            </a:r>
            <a:endParaRPr lang="en-US" sz="2400" dirty="0"/>
          </a:p>
        </p:txBody>
      </p:sp>
      <p:sp>
        <p:nvSpPr>
          <p:cNvPr id="2" name="TextBox 1"/>
          <p:cNvSpPr txBox="1"/>
          <p:nvPr/>
        </p:nvSpPr>
        <p:spPr>
          <a:xfrm>
            <a:off x="1478080" y="4351387"/>
            <a:ext cx="5628464" cy="1600438"/>
          </a:xfrm>
          <a:prstGeom prst="rect">
            <a:avLst/>
          </a:prstGeom>
          <a:noFill/>
        </p:spPr>
        <p:txBody>
          <a:bodyPr wrap="none" rtlCol="0">
            <a:spAutoFit/>
          </a:bodyPr>
          <a:lstStyle/>
          <a:p>
            <a:r>
              <a:rPr lang="en-US" sz="1400" dirty="0" smtClean="0"/>
              <a:t>Brad Wilson, DD Program Manager/Nebraska NCI State Coordinator</a:t>
            </a:r>
          </a:p>
          <a:p>
            <a:r>
              <a:rPr lang="en-US" sz="1400" dirty="0" smtClean="0">
                <a:hlinkClick r:id="rId3"/>
              </a:rPr>
              <a:t>Brad.Wilson@Nebraska.gov</a:t>
            </a:r>
            <a:endParaRPr lang="en-US" sz="1400" dirty="0" smtClean="0"/>
          </a:p>
          <a:p>
            <a:r>
              <a:rPr lang="en-US" sz="1400" dirty="0" smtClean="0"/>
              <a:t>(402)471-8728</a:t>
            </a:r>
          </a:p>
          <a:p>
            <a:endParaRPr lang="en-US" sz="1400" dirty="0"/>
          </a:p>
          <a:p>
            <a:r>
              <a:rPr lang="en-US" sz="1400" smtClean="0"/>
              <a:t>Rachel Ray, Program Coordinator </a:t>
            </a:r>
            <a:r>
              <a:rPr lang="en-US" sz="1400" dirty="0" smtClean="0"/>
              <a:t>MMI UCEDD</a:t>
            </a:r>
          </a:p>
          <a:p>
            <a:r>
              <a:rPr lang="en-US" sz="1400" dirty="0">
                <a:hlinkClick r:id="rId4"/>
              </a:rPr>
              <a:t>r</a:t>
            </a:r>
            <a:r>
              <a:rPr lang="en-US" sz="1400" dirty="0" smtClean="0">
                <a:hlinkClick r:id="rId4"/>
              </a:rPr>
              <a:t>achel.ray@unmc.edu</a:t>
            </a:r>
            <a:endParaRPr lang="en-US" sz="1400" dirty="0" smtClean="0"/>
          </a:p>
          <a:p>
            <a:r>
              <a:rPr lang="en-US" sz="1400" dirty="0" smtClean="0"/>
              <a:t>(402) 559-3673</a:t>
            </a:r>
          </a:p>
        </p:txBody>
      </p:sp>
      <p:pic>
        <p:nvPicPr>
          <p:cNvPr id="3" name="Picture 2"/>
          <p:cNvPicPr>
            <a:picLocks noChangeAspect="1"/>
          </p:cNvPicPr>
          <p:nvPr/>
        </p:nvPicPr>
        <p:blipFill>
          <a:blip r:embed="rId5"/>
          <a:stretch>
            <a:fillRect/>
          </a:stretch>
        </p:blipFill>
        <p:spPr>
          <a:xfrm>
            <a:off x="6730460" y="5014312"/>
            <a:ext cx="2424125" cy="729263"/>
          </a:xfrm>
          <a:prstGeom prst="rect">
            <a:avLst/>
          </a:prstGeom>
        </p:spPr>
      </p:pic>
    </p:spTree>
    <p:extLst>
      <p:ext uri="{BB962C8B-B14F-4D97-AF65-F5344CB8AC3E}">
        <p14:creationId xmlns:p14="http://schemas.microsoft.com/office/powerpoint/2010/main" val="2554059374"/>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486" y="58478"/>
            <a:ext cx="11552349" cy="696420"/>
          </a:xfrm>
        </p:spPr>
        <p:txBody>
          <a:bodyPr>
            <a:normAutofit/>
          </a:bodyPr>
          <a:lstStyle/>
          <a:p>
            <a:pPr algn="ctr"/>
            <a:r>
              <a:rPr lang="en-US" sz="3200" dirty="0" smtClean="0"/>
              <a:t>Nebraska is Back!</a:t>
            </a:r>
            <a:endParaRPr lang="en-US" sz="3200" dirty="0"/>
          </a:p>
        </p:txBody>
      </p:sp>
      <p:sp>
        <p:nvSpPr>
          <p:cNvPr id="5" name="TextBox 4"/>
          <p:cNvSpPr txBox="1"/>
          <p:nvPr/>
        </p:nvSpPr>
        <p:spPr>
          <a:xfrm>
            <a:off x="373488" y="1212093"/>
            <a:ext cx="11552347" cy="4401205"/>
          </a:xfrm>
          <a:prstGeom prst="rect">
            <a:avLst/>
          </a:prstGeom>
          <a:noFill/>
        </p:spPr>
        <p:txBody>
          <a:bodyPr wrap="square" numCol="1" rtlCol="0">
            <a:spAutoFit/>
          </a:bodyPr>
          <a:lstStyle/>
          <a:p>
            <a:pPr marL="285750" indent="-285750" algn="just">
              <a:spcBef>
                <a:spcPts val="0"/>
              </a:spcBef>
              <a:buFont typeface="Wingdings" panose="05000000000000000000" pitchFamily="2" charset="2"/>
              <a:buChar char="Ø"/>
            </a:pPr>
            <a:r>
              <a:rPr lang="en-US" dirty="0" smtClean="0"/>
              <a:t>In 1997, Nebraska was one of the 7 core states to pilot the NCI Adult Consumer Survey</a:t>
            </a:r>
          </a:p>
          <a:p>
            <a:pPr lvl="1" algn="just"/>
            <a:endParaRPr lang="en-US" dirty="0" smtClean="0"/>
          </a:p>
          <a:p>
            <a:pPr marL="285750" indent="-285750" algn="just">
              <a:spcBef>
                <a:spcPts val="0"/>
              </a:spcBef>
              <a:buFont typeface="Wingdings" panose="05000000000000000000" pitchFamily="2" charset="2"/>
              <a:buChar char="Ø"/>
            </a:pPr>
            <a:r>
              <a:rPr lang="en-US" dirty="0" smtClean="0"/>
              <a:t>2016-2017 Nebraska resumed participation in NCI</a:t>
            </a:r>
          </a:p>
          <a:p>
            <a:pPr algn="just">
              <a:spcBef>
                <a:spcPts val="0"/>
              </a:spcBef>
            </a:pPr>
            <a:endParaRPr lang="en-US" dirty="0" smtClean="0"/>
          </a:p>
          <a:p>
            <a:pPr marL="285750" indent="-285750" algn="just">
              <a:spcBef>
                <a:spcPts val="0"/>
              </a:spcBef>
              <a:buFont typeface="Wingdings" panose="05000000000000000000" pitchFamily="2" charset="2"/>
              <a:buChar char="Ø"/>
            </a:pPr>
            <a:r>
              <a:rPr lang="en-US" dirty="0" smtClean="0"/>
              <a:t>Nebraska DHHS DD contracted </a:t>
            </a:r>
            <a:r>
              <a:rPr lang="en-US" dirty="0"/>
              <a:t>with Munroe-Meyer Institute, University Center of Excellence in Developmental Disabilities </a:t>
            </a:r>
            <a:r>
              <a:rPr lang="en-US" dirty="0" smtClean="0"/>
              <a:t>at </a:t>
            </a:r>
            <a:r>
              <a:rPr lang="en-US" dirty="0"/>
              <a:t>the </a:t>
            </a:r>
            <a:r>
              <a:rPr lang="en-US" dirty="0" smtClean="0"/>
              <a:t>University of Nebraska </a:t>
            </a:r>
            <a:r>
              <a:rPr lang="en-US" dirty="0"/>
              <a:t>Medical </a:t>
            </a:r>
            <a:r>
              <a:rPr lang="en-US" dirty="0" smtClean="0"/>
              <a:t>Center, </a:t>
            </a:r>
            <a:r>
              <a:rPr lang="en-US" dirty="0"/>
              <a:t>to conduct the </a:t>
            </a:r>
            <a:r>
              <a:rPr lang="en-US" dirty="0" smtClean="0"/>
              <a:t>survey</a:t>
            </a:r>
          </a:p>
          <a:p>
            <a:pPr algn="just">
              <a:spcBef>
                <a:spcPts val="0"/>
              </a:spcBef>
            </a:pPr>
            <a:endParaRPr lang="en-US" dirty="0"/>
          </a:p>
          <a:p>
            <a:pPr marL="971550" lvl="1" indent="-285750" algn="just">
              <a:spcBef>
                <a:spcPts val="0"/>
              </a:spcBef>
              <a:buFont typeface="Wingdings" panose="05000000000000000000" pitchFamily="2" charset="2"/>
              <a:buChar char="ü"/>
            </a:pPr>
            <a:r>
              <a:rPr lang="en-US" dirty="0"/>
              <a:t>13 </a:t>
            </a:r>
            <a:r>
              <a:rPr lang="en-US" dirty="0" smtClean="0"/>
              <a:t>surveyors</a:t>
            </a:r>
            <a:endParaRPr lang="en-US" dirty="0"/>
          </a:p>
          <a:p>
            <a:pPr marL="1428750" lvl="2" indent="-285750" algn="just">
              <a:spcBef>
                <a:spcPts val="0"/>
              </a:spcBef>
            </a:pPr>
            <a:r>
              <a:rPr lang="en-US" dirty="0"/>
              <a:t>23% </a:t>
            </a:r>
            <a:r>
              <a:rPr lang="en-US" dirty="0" smtClean="0"/>
              <a:t>: individuals </a:t>
            </a:r>
            <a:r>
              <a:rPr lang="en-US" dirty="0"/>
              <a:t>with disabilities</a:t>
            </a:r>
          </a:p>
          <a:p>
            <a:pPr marL="1428750" lvl="2" indent="-285750" algn="just">
              <a:spcBef>
                <a:spcPts val="0"/>
              </a:spcBef>
            </a:pPr>
            <a:r>
              <a:rPr lang="en-US" dirty="0"/>
              <a:t>15% </a:t>
            </a:r>
            <a:r>
              <a:rPr lang="en-US" dirty="0" smtClean="0"/>
              <a:t>: parent </a:t>
            </a:r>
            <a:r>
              <a:rPr lang="en-US" dirty="0"/>
              <a:t>of an individual with a disability</a:t>
            </a:r>
          </a:p>
          <a:p>
            <a:pPr marL="1428750" lvl="2" indent="-285750" algn="just">
              <a:spcBef>
                <a:spcPts val="0"/>
              </a:spcBef>
            </a:pPr>
            <a:r>
              <a:rPr lang="en-US" dirty="0"/>
              <a:t>54% </a:t>
            </a:r>
            <a:r>
              <a:rPr lang="en-US" dirty="0" smtClean="0"/>
              <a:t>: family </a:t>
            </a:r>
            <a:r>
              <a:rPr lang="en-US" dirty="0"/>
              <a:t>members of individuals with a </a:t>
            </a:r>
            <a:r>
              <a:rPr lang="en-US" dirty="0" smtClean="0"/>
              <a:t>disability</a:t>
            </a:r>
          </a:p>
          <a:p>
            <a:pPr marL="1428750" lvl="2" indent="-285750" algn="just">
              <a:spcBef>
                <a:spcPts val="0"/>
              </a:spcBef>
            </a:pPr>
            <a:endParaRPr lang="en-US" dirty="0" smtClean="0"/>
          </a:p>
          <a:p>
            <a:pPr marL="971550" lvl="1" indent="-285750" algn="just">
              <a:spcBef>
                <a:spcPts val="0"/>
              </a:spcBef>
              <a:buFont typeface="Wingdings" panose="05000000000000000000" pitchFamily="2" charset="2"/>
              <a:buChar char="ü"/>
            </a:pPr>
            <a:r>
              <a:rPr lang="en-US" dirty="0" smtClean="0"/>
              <a:t>Munroe-Meyer conducted reliability checks to maintain 90% reliability between surveyors and Munroe-Meyer’s NCI Project Coordinator</a:t>
            </a:r>
          </a:p>
          <a:p>
            <a:pPr marL="342900" lvl="0" indent="-342900">
              <a:buFont typeface="Arial" panose="020B0604020202020204" pitchFamily="34" charset="0"/>
              <a:buChar char="•"/>
            </a:pPr>
            <a:endParaRPr lang="en-US" sz="2800" dirty="0" smtClean="0"/>
          </a:p>
        </p:txBody>
      </p:sp>
      <p:pic>
        <p:nvPicPr>
          <p:cNvPr id="2" name="Picture 1"/>
          <p:cNvPicPr>
            <a:picLocks noChangeAspect="1"/>
          </p:cNvPicPr>
          <p:nvPr/>
        </p:nvPicPr>
        <p:blipFill>
          <a:blip r:embed="rId3"/>
          <a:stretch>
            <a:fillRect/>
          </a:stretch>
        </p:blipFill>
        <p:spPr>
          <a:xfrm>
            <a:off x="373486" y="6257928"/>
            <a:ext cx="1519751" cy="512652"/>
          </a:xfrm>
          <a:prstGeom prst="rect">
            <a:avLst/>
          </a:prstGeom>
        </p:spPr>
      </p:pic>
    </p:spTree>
    <p:extLst>
      <p:ext uri="{BB962C8B-B14F-4D97-AF65-F5344CB8AC3E}">
        <p14:creationId xmlns:p14="http://schemas.microsoft.com/office/powerpoint/2010/main" val="920488185"/>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486" y="124691"/>
            <a:ext cx="11552349" cy="706582"/>
          </a:xfrm>
        </p:spPr>
        <p:txBody>
          <a:bodyPr>
            <a:normAutofit/>
          </a:bodyPr>
          <a:lstStyle/>
          <a:p>
            <a:pPr algn="ctr"/>
            <a:r>
              <a:rPr lang="en-US" sz="3200" dirty="0" smtClean="0"/>
              <a:t>First Year Challenges</a:t>
            </a:r>
            <a:endParaRPr lang="en-US" sz="3200" dirty="0"/>
          </a:p>
        </p:txBody>
      </p:sp>
      <p:sp>
        <p:nvSpPr>
          <p:cNvPr id="5" name="TextBox 4"/>
          <p:cNvSpPr txBox="1"/>
          <p:nvPr/>
        </p:nvSpPr>
        <p:spPr>
          <a:xfrm>
            <a:off x="373486" y="1172261"/>
            <a:ext cx="11552348" cy="5232202"/>
          </a:xfrm>
          <a:prstGeom prst="rect">
            <a:avLst/>
          </a:prstGeom>
          <a:noFill/>
        </p:spPr>
        <p:txBody>
          <a:bodyPr wrap="square" numCol="1" rtlCol="0">
            <a:spAutoFit/>
          </a:bodyPr>
          <a:lstStyle/>
          <a:p>
            <a:pPr marL="285750" indent="-285750" algn="just">
              <a:spcBef>
                <a:spcPts val="0"/>
              </a:spcBef>
              <a:buFont typeface="Wingdings" panose="05000000000000000000" pitchFamily="2" charset="2"/>
              <a:buChar char="Ø"/>
            </a:pPr>
            <a:r>
              <a:rPr lang="en-US" dirty="0" smtClean="0"/>
              <a:t>We encountered </a:t>
            </a:r>
            <a:r>
              <a:rPr lang="en-US" dirty="0"/>
              <a:t>c</a:t>
            </a:r>
            <a:r>
              <a:rPr lang="en-US" dirty="0" smtClean="0"/>
              <a:t>hallenges in our first year back</a:t>
            </a:r>
          </a:p>
          <a:p>
            <a:pPr lvl="1" algn="just"/>
            <a:endParaRPr lang="en-US" dirty="0" smtClean="0"/>
          </a:p>
          <a:p>
            <a:pPr marL="971550" lvl="1" indent="-285750" algn="just">
              <a:spcBef>
                <a:spcPts val="0"/>
              </a:spcBef>
              <a:buFont typeface="Wingdings" panose="05000000000000000000" pitchFamily="2" charset="2"/>
              <a:buChar char="ü"/>
            </a:pPr>
            <a:r>
              <a:rPr lang="en-US" dirty="0" smtClean="0"/>
              <a:t>There were 2 scams in which individuals posed as surveyors in order to gain access to homes</a:t>
            </a:r>
          </a:p>
          <a:p>
            <a:pPr marL="1428750" lvl="2" indent="-285750" algn="just">
              <a:buFont typeface="Wingdings" panose="05000000000000000000" pitchFamily="2" charset="2"/>
              <a:buChar char="v"/>
            </a:pPr>
            <a:r>
              <a:rPr lang="en-US" dirty="0" smtClean="0"/>
              <a:t>The state put out PSAs to educate shareholders about the NCI survey, as well as raised awareness of the scams</a:t>
            </a:r>
          </a:p>
          <a:p>
            <a:pPr marL="1428750" lvl="2" indent="-285750" algn="just">
              <a:buFont typeface="Wingdings" panose="05000000000000000000" pitchFamily="2" charset="2"/>
              <a:buChar char="v"/>
            </a:pPr>
            <a:r>
              <a:rPr lang="en-US" dirty="0" smtClean="0"/>
              <a:t>All surveyors have a university issued picture-ID that identifies them as a NCI surveyor.</a:t>
            </a:r>
          </a:p>
          <a:p>
            <a:pPr marL="685800" lvl="1" algn="just">
              <a:spcBef>
                <a:spcPts val="0"/>
              </a:spcBef>
            </a:pPr>
            <a:endParaRPr lang="en-US" dirty="0" smtClean="0"/>
          </a:p>
          <a:p>
            <a:pPr marL="971550" lvl="1" indent="-285750" algn="just">
              <a:spcBef>
                <a:spcPts val="0"/>
              </a:spcBef>
              <a:buFont typeface="Wingdings" panose="05000000000000000000" pitchFamily="2" charset="2"/>
              <a:buChar char="ü"/>
            </a:pPr>
            <a:r>
              <a:rPr lang="en-US" dirty="0" smtClean="0"/>
              <a:t>Changes to waiver programs and reductions in state budgets had guardians reluctant to participate</a:t>
            </a:r>
          </a:p>
          <a:p>
            <a:pPr marL="1428750" lvl="2" indent="-285750" algn="just">
              <a:buFont typeface="Wingdings" panose="05000000000000000000" pitchFamily="2" charset="2"/>
              <a:buChar char="v"/>
            </a:pPr>
            <a:r>
              <a:rPr lang="en-US" dirty="0" smtClean="0"/>
              <a:t>We strive to education consumers and stakeholders on the importance of the survey.  We are now able to demonstrate the state’s efforts for quality assurance.</a:t>
            </a:r>
          </a:p>
          <a:p>
            <a:pPr marL="1428750" lvl="2" indent="-285750" algn="just">
              <a:buFont typeface="Wingdings" panose="05000000000000000000" pitchFamily="2" charset="2"/>
              <a:buChar char="v"/>
            </a:pPr>
            <a:r>
              <a:rPr lang="en-US" dirty="0" smtClean="0"/>
              <a:t>We hired a highly diverse team of surveyors that included advocates, parents, professionals in the disability field.  Most surveyors reside within a 50 mile radius of the communities they survey and are well known in their community.</a:t>
            </a:r>
          </a:p>
          <a:p>
            <a:pPr marL="1428750" lvl="2" indent="-285750" algn="just">
              <a:spcBef>
                <a:spcPts val="0"/>
              </a:spcBef>
            </a:pPr>
            <a:endParaRPr lang="en-US" dirty="0" smtClean="0"/>
          </a:p>
          <a:p>
            <a:pPr marL="971550" lvl="1" indent="-285750" algn="just">
              <a:spcBef>
                <a:spcPts val="0"/>
              </a:spcBef>
              <a:buFont typeface="Wingdings" panose="05000000000000000000" pitchFamily="2" charset="2"/>
              <a:buChar char="ü"/>
            </a:pPr>
            <a:r>
              <a:rPr lang="en-US" dirty="0" smtClean="0"/>
              <a:t>Deportation fears and ICE raids greatly impacted consents</a:t>
            </a:r>
          </a:p>
          <a:p>
            <a:pPr marL="1428750" lvl="2" indent="-285750" algn="just">
              <a:buFont typeface="Wingdings" panose="05000000000000000000" pitchFamily="2" charset="2"/>
              <a:buChar char="v"/>
            </a:pPr>
            <a:r>
              <a:rPr lang="en-US" dirty="0" smtClean="0"/>
              <a:t>We are increasing partnerships with area organizations to increase</a:t>
            </a:r>
          </a:p>
          <a:p>
            <a:pPr marL="1143000" lvl="2" algn="just"/>
            <a:r>
              <a:rPr lang="en-US" dirty="0"/>
              <a:t> </a:t>
            </a:r>
            <a:r>
              <a:rPr lang="en-US" dirty="0" smtClean="0"/>
              <a:t>    awareness; conduct surveys in agencies that diverse families trust.</a:t>
            </a:r>
          </a:p>
          <a:p>
            <a:pPr marL="342900" lvl="0" indent="-342900">
              <a:buFont typeface="Arial" panose="020B0604020202020204" pitchFamily="34" charset="0"/>
              <a:buChar char="•"/>
            </a:pPr>
            <a:endParaRPr lang="en-US" sz="2800" dirty="0" smtClean="0"/>
          </a:p>
        </p:txBody>
      </p:sp>
      <p:pic>
        <p:nvPicPr>
          <p:cNvPr id="2" name="Picture 1"/>
          <p:cNvPicPr>
            <a:picLocks noChangeAspect="1"/>
          </p:cNvPicPr>
          <p:nvPr/>
        </p:nvPicPr>
        <p:blipFill>
          <a:blip r:embed="rId3"/>
          <a:stretch>
            <a:fillRect/>
          </a:stretch>
        </p:blipFill>
        <p:spPr>
          <a:xfrm>
            <a:off x="273473" y="6288211"/>
            <a:ext cx="1524132" cy="457240"/>
          </a:xfrm>
          <a:prstGeom prst="rect">
            <a:avLst/>
          </a:prstGeom>
        </p:spPr>
      </p:pic>
    </p:spTree>
    <p:extLst>
      <p:ext uri="{BB962C8B-B14F-4D97-AF65-F5344CB8AC3E}">
        <p14:creationId xmlns:p14="http://schemas.microsoft.com/office/powerpoint/2010/main" val="1172905261"/>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8843" y="1052946"/>
            <a:ext cx="11726993" cy="5223164"/>
          </a:xfrm>
        </p:spPr>
        <p:txBody>
          <a:bodyPr wrap="square" numCol="1">
            <a:normAutofit fontScale="92500" lnSpcReduction="10000"/>
          </a:bodyPr>
          <a:lstStyle/>
          <a:p>
            <a:pPr marL="342900" indent="-342900" algn="just">
              <a:spcBef>
                <a:spcPts val="0"/>
              </a:spcBef>
              <a:buFont typeface="Wingdings" panose="05000000000000000000" pitchFamily="2" charset="2"/>
              <a:buChar char="Ø"/>
            </a:pPr>
            <a:r>
              <a:rPr lang="en-US" sz="2100" dirty="0" smtClean="0"/>
              <a:t>Weekly meetings </a:t>
            </a:r>
            <a:r>
              <a:rPr lang="en-US" sz="2100" dirty="0"/>
              <a:t>between </a:t>
            </a:r>
            <a:r>
              <a:rPr lang="en-US" sz="2100" dirty="0" smtClean="0"/>
              <a:t>DHHS-Division </a:t>
            </a:r>
            <a:r>
              <a:rPr lang="en-US" sz="2100" dirty="0"/>
              <a:t>of Developmental Disabilities (DDD) </a:t>
            </a:r>
            <a:r>
              <a:rPr lang="en-US" sz="2100" dirty="0" smtClean="0"/>
              <a:t>and the UCEDD</a:t>
            </a:r>
          </a:p>
          <a:p>
            <a:pPr marL="457200" indent="-457200" algn="just">
              <a:spcBef>
                <a:spcPts val="0"/>
              </a:spcBef>
              <a:buFont typeface="Wingdings" panose="05000000000000000000" pitchFamily="2" charset="2"/>
              <a:buChar char="ü"/>
            </a:pPr>
            <a:endParaRPr lang="en-US" sz="2100" dirty="0" smtClean="0"/>
          </a:p>
          <a:p>
            <a:pPr marL="1143000" lvl="1" indent="-457200" algn="just">
              <a:spcBef>
                <a:spcPts val="0"/>
              </a:spcBef>
              <a:buFont typeface="Wingdings" panose="05000000000000000000" pitchFamily="2" charset="2"/>
              <a:buChar char="ü"/>
            </a:pPr>
            <a:r>
              <a:rPr lang="en-US" sz="2100" dirty="0" smtClean="0"/>
              <a:t>Increased communication</a:t>
            </a:r>
          </a:p>
          <a:p>
            <a:pPr marL="1143000" lvl="1" indent="-457200" algn="just">
              <a:spcBef>
                <a:spcPts val="0"/>
              </a:spcBef>
              <a:buFont typeface="Wingdings" panose="05000000000000000000" pitchFamily="2" charset="2"/>
              <a:buChar char="ü"/>
            </a:pPr>
            <a:r>
              <a:rPr lang="en-US" sz="2100" dirty="0" smtClean="0"/>
              <a:t>Increased outcomes by quickly addressing concerns and obstacles</a:t>
            </a:r>
          </a:p>
          <a:p>
            <a:pPr marL="1143000" lvl="1" indent="-457200" algn="just">
              <a:spcBef>
                <a:spcPts val="0"/>
              </a:spcBef>
              <a:buFont typeface="Wingdings" panose="05000000000000000000" pitchFamily="2" charset="2"/>
              <a:buChar char="ü"/>
            </a:pPr>
            <a:endParaRPr lang="en-US" sz="2100" dirty="0" smtClean="0"/>
          </a:p>
          <a:p>
            <a:pPr lvl="1" indent="0" algn="just">
              <a:spcBef>
                <a:spcPts val="0"/>
              </a:spcBef>
              <a:buNone/>
            </a:pPr>
            <a:endParaRPr lang="en-US" sz="2100" dirty="0" smtClean="0"/>
          </a:p>
          <a:p>
            <a:pPr marL="342900" indent="-342900" algn="just">
              <a:spcBef>
                <a:spcPts val="0"/>
              </a:spcBef>
              <a:buFont typeface="Wingdings" panose="05000000000000000000" pitchFamily="2" charset="2"/>
              <a:buChar char="Ø"/>
            </a:pPr>
            <a:r>
              <a:rPr lang="en-US" sz="2100" dirty="0" smtClean="0"/>
              <a:t>Collaborative Presentations to Disseminate Data and Educate Shareholders</a:t>
            </a:r>
          </a:p>
          <a:p>
            <a:pPr algn="just">
              <a:spcBef>
                <a:spcPts val="0"/>
              </a:spcBef>
            </a:pPr>
            <a:endParaRPr lang="en-US" sz="2100" dirty="0" smtClean="0"/>
          </a:p>
          <a:p>
            <a:pPr marL="1028700" lvl="1" indent="-342900" algn="just">
              <a:lnSpc>
                <a:spcPct val="120000"/>
              </a:lnSpc>
              <a:spcBef>
                <a:spcPts val="0"/>
              </a:spcBef>
              <a:buFont typeface="Wingdings" panose="05000000000000000000" pitchFamily="2" charset="2"/>
              <a:buChar char="ü"/>
            </a:pPr>
            <a:r>
              <a:rPr lang="en-US" sz="2100" dirty="0" smtClean="0"/>
              <a:t>Annual Tri-Board Meeting which includes Disability Rights-NE, the DD Council, and the Community Advisory Board for the UCEDD</a:t>
            </a:r>
          </a:p>
          <a:p>
            <a:pPr marL="1485900" lvl="2" indent="-342900" algn="just">
              <a:lnSpc>
                <a:spcPct val="120000"/>
              </a:lnSpc>
              <a:spcBef>
                <a:spcPts val="0"/>
              </a:spcBef>
              <a:buFont typeface="Wingdings" panose="05000000000000000000" pitchFamily="2" charset="2"/>
              <a:buChar char="v"/>
            </a:pPr>
            <a:r>
              <a:rPr lang="en-US" sz="2100" dirty="0"/>
              <a:t>Small group participants </a:t>
            </a:r>
            <a:r>
              <a:rPr lang="en-US" sz="2100" dirty="0" smtClean="0"/>
              <a:t>discussed the 2016-2017 </a:t>
            </a:r>
            <a:r>
              <a:rPr lang="en-US" sz="2100" dirty="0"/>
              <a:t>National Core Indicator data within the following areas:</a:t>
            </a:r>
          </a:p>
          <a:p>
            <a:pPr marL="1943100" lvl="3" indent="-342900" algn="just">
              <a:lnSpc>
                <a:spcPct val="120000"/>
              </a:lnSpc>
              <a:spcBef>
                <a:spcPts val="0"/>
              </a:spcBef>
              <a:buFont typeface="Courier New" panose="02070309020205020404" pitchFamily="49" charset="0"/>
              <a:buChar char="o"/>
            </a:pPr>
            <a:r>
              <a:rPr lang="en-US" sz="2100" dirty="0"/>
              <a:t>Choice/Decision Making, Self Determination, Relationships &amp; Satisfaction</a:t>
            </a:r>
          </a:p>
          <a:p>
            <a:pPr marL="1943100" lvl="3" indent="-342900" algn="just">
              <a:lnSpc>
                <a:spcPct val="120000"/>
              </a:lnSpc>
              <a:spcBef>
                <a:spcPts val="0"/>
              </a:spcBef>
              <a:buFont typeface="Courier New" panose="02070309020205020404" pitchFamily="49" charset="0"/>
              <a:buChar char="o"/>
            </a:pPr>
            <a:r>
              <a:rPr lang="en-US" sz="2100" dirty="0" smtClean="0"/>
              <a:t>Community </a:t>
            </a:r>
            <a:r>
              <a:rPr lang="en-US" sz="2100" dirty="0"/>
              <a:t>Inclusion, Work, Access &amp; Safety</a:t>
            </a:r>
          </a:p>
          <a:p>
            <a:pPr marL="1943100" lvl="3" indent="-342900" algn="just">
              <a:lnSpc>
                <a:spcPct val="120000"/>
              </a:lnSpc>
              <a:spcBef>
                <a:spcPts val="0"/>
              </a:spcBef>
              <a:buFont typeface="Courier New" panose="02070309020205020404" pitchFamily="49" charset="0"/>
              <a:buChar char="o"/>
            </a:pPr>
            <a:r>
              <a:rPr lang="en-US" sz="2100" dirty="0" smtClean="0"/>
              <a:t>Service </a:t>
            </a:r>
            <a:r>
              <a:rPr lang="en-US" sz="2100" dirty="0"/>
              <a:t>Coordination &amp; Respect / Rights</a:t>
            </a:r>
          </a:p>
          <a:p>
            <a:pPr marL="1028700" lvl="1" indent="-342900" algn="just">
              <a:lnSpc>
                <a:spcPct val="120000"/>
              </a:lnSpc>
              <a:spcBef>
                <a:spcPts val="0"/>
              </a:spcBef>
              <a:buFont typeface="Wingdings" panose="05000000000000000000" pitchFamily="2" charset="2"/>
              <a:buChar char="ü"/>
            </a:pPr>
            <a:r>
              <a:rPr lang="en-US" sz="2100" dirty="0" smtClean="0"/>
              <a:t>DD Council Meetings</a:t>
            </a:r>
          </a:p>
          <a:p>
            <a:pPr marL="1028700" lvl="1" indent="-342900" algn="just">
              <a:lnSpc>
                <a:spcPct val="120000"/>
              </a:lnSpc>
              <a:spcBef>
                <a:spcPts val="0"/>
              </a:spcBef>
              <a:buFont typeface="Wingdings" panose="05000000000000000000" pitchFamily="2" charset="2"/>
              <a:buChar char="ü"/>
            </a:pPr>
            <a:r>
              <a:rPr lang="en-US" sz="2100" dirty="0" smtClean="0"/>
              <a:t>Nebraska </a:t>
            </a:r>
            <a:r>
              <a:rPr lang="en-US" sz="2100" dirty="0"/>
              <a:t>Association of Service </a:t>
            </a:r>
            <a:r>
              <a:rPr lang="en-US" sz="2100" dirty="0" smtClean="0"/>
              <a:t>Providers Meetings</a:t>
            </a:r>
          </a:p>
          <a:p>
            <a:pPr lvl="1" indent="0" algn="just">
              <a:spcBef>
                <a:spcPts val="0"/>
              </a:spcBef>
              <a:buNone/>
            </a:pPr>
            <a:endParaRPr lang="en-US" sz="2100" dirty="0" smtClean="0"/>
          </a:p>
        </p:txBody>
      </p:sp>
      <p:sp>
        <p:nvSpPr>
          <p:cNvPr id="3" name="Title 2"/>
          <p:cNvSpPr>
            <a:spLocks noGrp="1"/>
          </p:cNvSpPr>
          <p:nvPr>
            <p:ph type="title"/>
          </p:nvPr>
        </p:nvSpPr>
        <p:spPr>
          <a:xfrm>
            <a:off x="373487" y="143184"/>
            <a:ext cx="11552349" cy="696420"/>
          </a:xfrm>
        </p:spPr>
        <p:txBody>
          <a:bodyPr>
            <a:normAutofit fontScale="90000"/>
          </a:bodyPr>
          <a:lstStyle/>
          <a:p>
            <a:pPr algn="ctr"/>
            <a:r>
              <a:rPr lang="en-US" sz="3200" dirty="0" smtClean="0"/>
              <a:t>Partnerships and Collaborations:  What Works for Nebraska</a:t>
            </a:r>
            <a:endParaRPr lang="en-US" sz="3200" dirty="0"/>
          </a:p>
        </p:txBody>
      </p:sp>
      <p:pic>
        <p:nvPicPr>
          <p:cNvPr id="4" name="Picture 3"/>
          <p:cNvPicPr>
            <a:picLocks noChangeAspect="1"/>
          </p:cNvPicPr>
          <p:nvPr/>
        </p:nvPicPr>
        <p:blipFill>
          <a:blip r:embed="rId3"/>
          <a:stretch>
            <a:fillRect/>
          </a:stretch>
        </p:blipFill>
        <p:spPr>
          <a:xfrm>
            <a:off x="373487" y="6260832"/>
            <a:ext cx="1524132" cy="457240"/>
          </a:xfrm>
          <a:prstGeom prst="rect">
            <a:avLst/>
          </a:prstGeom>
        </p:spPr>
      </p:pic>
    </p:spTree>
    <p:extLst>
      <p:ext uri="{BB962C8B-B14F-4D97-AF65-F5344CB8AC3E}">
        <p14:creationId xmlns:p14="http://schemas.microsoft.com/office/powerpoint/2010/main" val="578659636"/>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8843" y="1119647"/>
            <a:ext cx="11726993" cy="4474344"/>
          </a:xfrm>
        </p:spPr>
        <p:txBody>
          <a:bodyPr wrap="square" numCol="1">
            <a:normAutofit/>
          </a:bodyPr>
          <a:lstStyle/>
          <a:p>
            <a:pPr algn="just">
              <a:spcBef>
                <a:spcPts val="0"/>
              </a:spcBef>
            </a:pPr>
            <a:endParaRPr lang="en-US" sz="2400" dirty="0" smtClean="0"/>
          </a:p>
          <a:p>
            <a:pPr marL="342900" indent="-342900" algn="just">
              <a:spcBef>
                <a:spcPts val="0"/>
              </a:spcBef>
              <a:buFont typeface="Arial" panose="020B0604020202020204" pitchFamily="34" charset="0"/>
              <a:buChar char="•"/>
            </a:pPr>
            <a:endParaRPr lang="en-US" sz="2400" dirty="0"/>
          </a:p>
          <a:p>
            <a:pPr marL="342900" indent="-342900" algn="just">
              <a:spcBef>
                <a:spcPts val="0"/>
              </a:spcBef>
              <a:buFont typeface="Wingdings" panose="05000000000000000000" pitchFamily="2" charset="2"/>
              <a:buChar char="Ø"/>
            </a:pPr>
            <a:r>
              <a:rPr lang="en-US" sz="1800" dirty="0" smtClean="0"/>
              <a:t>DHHS-DDD </a:t>
            </a:r>
            <a:r>
              <a:rPr lang="en-US" sz="1800" dirty="0"/>
              <a:t>is collaborating with Division </a:t>
            </a:r>
            <a:r>
              <a:rPr lang="en-US" sz="1800" dirty="0" smtClean="0"/>
              <a:t>partners and stakeholders  </a:t>
            </a:r>
            <a:r>
              <a:rPr lang="en-US" sz="1800" dirty="0"/>
              <a:t>to prioritize and work through the identified challenges</a:t>
            </a:r>
          </a:p>
          <a:p>
            <a:pPr marL="342900" indent="-342900" algn="just">
              <a:spcBef>
                <a:spcPts val="0"/>
              </a:spcBef>
              <a:buFont typeface="Wingdings" panose="05000000000000000000" pitchFamily="2" charset="2"/>
              <a:buChar char="Ø"/>
            </a:pPr>
            <a:endParaRPr lang="en-US" sz="1800" dirty="0"/>
          </a:p>
          <a:p>
            <a:pPr marL="0" lvl="1" indent="0" algn="just">
              <a:lnSpc>
                <a:spcPct val="100000"/>
              </a:lnSpc>
              <a:spcBef>
                <a:spcPts val="0"/>
              </a:spcBef>
              <a:buNone/>
            </a:pPr>
            <a:endParaRPr lang="en-US" sz="1800" dirty="0"/>
          </a:p>
          <a:p>
            <a:pPr marL="342900" lvl="1" indent="-342900" algn="just">
              <a:lnSpc>
                <a:spcPct val="100000"/>
              </a:lnSpc>
              <a:spcBef>
                <a:spcPts val="0"/>
              </a:spcBef>
              <a:buFont typeface="Wingdings" panose="05000000000000000000" pitchFamily="2" charset="2"/>
              <a:buChar char="Ø"/>
            </a:pPr>
            <a:r>
              <a:rPr lang="en-US" sz="1800" dirty="0" smtClean="0"/>
              <a:t>DHHS-DDD is using NCI data for strategic planning</a:t>
            </a:r>
          </a:p>
          <a:p>
            <a:pPr marL="0" lvl="1" indent="0" algn="just">
              <a:lnSpc>
                <a:spcPct val="100000"/>
              </a:lnSpc>
              <a:spcBef>
                <a:spcPts val="0"/>
              </a:spcBef>
              <a:buNone/>
            </a:pPr>
            <a:endParaRPr lang="en-US" sz="1800" dirty="0" smtClean="0"/>
          </a:p>
          <a:p>
            <a:pPr marL="1257300" lvl="3" indent="-342900" algn="just">
              <a:lnSpc>
                <a:spcPct val="100000"/>
              </a:lnSpc>
              <a:spcBef>
                <a:spcPts val="0"/>
              </a:spcBef>
              <a:buFont typeface="Wingdings" panose="05000000000000000000" pitchFamily="2" charset="2"/>
              <a:buChar char="ü"/>
            </a:pPr>
            <a:r>
              <a:rPr lang="en-US" dirty="0" smtClean="0"/>
              <a:t>The Division has incorporated NCI findings into its business goals and strategies for 2018-2019</a:t>
            </a:r>
          </a:p>
          <a:p>
            <a:pPr marL="914400" lvl="3" indent="0" algn="just">
              <a:lnSpc>
                <a:spcPct val="100000"/>
              </a:lnSpc>
              <a:spcBef>
                <a:spcPts val="0"/>
              </a:spcBef>
              <a:buNone/>
            </a:pPr>
            <a:endParaRPr lang="en-US" dirty="0" smtClean="0"/>
          </a:p>
          <a:p>
            <a:pPr marL="1257300" lvl="3" indent="-342900" algn="just">
              <a:lnSpc>
                <a:spcPct val="100000"/>
              </a:lnSpc>
              <a:spcBef>
                <a:spcPts val="0"/>
              </a:spcBef>
              <a:buFont typeface="Wingdings" panose="05000000000000000000" pitchFamily="2" charset="2"/>
              <a:buChar char="ü"/>
            </a:pPr>
            <a:r>
              <a:rPr lang="en-US" dirty="0" smtClean="0"/>
              <a:t>System Level Data Review</a:t>
            </a:r>
          </a:p>
          <a:p>
            <a:pPr marL="914400" lvl="3" indent="0" algn="just">
              <a:lnSpc>
                <a:spcPct val="100000"/>
              </a:lnSpc>
              <a:spcBef>
                <a:spcPts val="0"/>
              </a:spcBef>
              <a:buNone/>
            </a:pPr>
            <a:endParaRPr lang="en-US" dirty="0" smtClean="0"/>
          </a:p>
          <a:p>
            <a:pPr marL="1257300" lvl="3" indent="-342900" algn="just">
              <a:lnSpc>
                <a:spcPct val="100000"/>
              </a:lnSpc>
              <a:spcBef>
                <a:spcPts val="0"/>
              </a:spcBef>
              <a:buFont typeface="Wingdings" panose="05000000000000000000" pitchFamily="2" charset="2"/>
              <a:buChar char="ü"/>
            </a:pPr>
            <a:r>
              <a:rPr lang="en-US" dirty="0" smtClean="0"/>
              <a:t>Quality Improvement Initiatives</a:t>
            </a:r>
          </a:p>
          <a:p>
            <a:pPr marL="1257300" lvl="3" indent="-342900" algn="just">
              <a:lnSpc>
                <a:spcPct val="100000"/>
              </a:lnSpc>
              <a:spcBef>
                <a:spcPts val="0"/>
              </a:spcBef>
              <a:buFont typeface="Wingdings" panose="05000000000000000000" pitchFamily="2" charset="2"/>
              <a:buChar char="ü"/>
            </a:pPr>
            <a:endParaRPr lang="en-US" dirty="0" smtClean="0"/>
          </a:p>
          <a:p>
            <a:pPr marL="914400" lvl="3" indent="0" algn="just">
              <a:lnSpc>
                <a:spcPct val="100000"/>
              </a:lnSpc>
              <a:spcBef>
                <a:spcPts val="0"/>
              </a:spcBef>
              <a:buNone/>
            </a:pPr>
            <a:endParaRPr lang="en-US" sz="2200" dirty="0"/>
          </a:p>
          <a:p>
            <a:pPr marL="1257300" lvl="3" indent="-342900" algn="just">
              <a:lnSpc>
                <a:spcPct val="100000"/>
              </a:lnSpc>
              <a:spcBef>
                <a:spcPts val="0"/>
              </a:spcBef>
            </a:pPr>
            <a:endParaRPr lang="en-US" sz="2200" dirty="0" smtClean="0"/>
          </a:p>
          <a:p>
            <a:pPr marL="800100" lvl="2" indent="-342900" algn="just">
              <a:lnSpc>
                <a:spcPct val="100000"/>
              </a:lnSpc>
              <a:spcBef>
                <a:spcPts val="0"/>
              </a:spcBef>
            </a:pPr>
            <a:endParaRPr lang="en-US" sz="2400" dirty="0"/>
          </a:p>
          <a:p>
            <a:pPr algn="just">
              <a:spcBef>
                <a:spcPts val="0"/>
              </a:spcBef>
            </a:pPr>
            <a:endParaRPr lang="en-US" sz="2400" dirty="0" smtClean="0"/>
          </a:p>
          <a:p>
            <a:pPr marL="971550" lvl="1" indent="-285750" algn="just">
              <a:spcBef>
                <a:spcPts val="0"/>
              </a:spcBef>
              <a:buFont typeface="Wingdings" panose="05000000000000000000" pitchFamily="2" charset="2"/>
              <a:buChar char="ü"/>
            </a:pPr>
            <a:endParaRPr lang="en-US" sz="1800" dirty="0" smtClean="0"/>
          </a:p>
          <a:p>
            <a:pPr lvl="1" indent="0" algn="just">
              <a:spcBef>
                <a:spcPts val="0"/>
              </a:spcBef>
              <a:buNone/>
            </a:pPr>
            <a:endParaRPr lang="en-US" sz="1800" b="1" dirty="0" smtClean="0"/>
          </a:p>
          <a:p>
            <a:pPr>
              <a:spcBef>
                <a:spcPts val="0"/>
              </a:spcBef>
            </a:pPr>
            <a:endParaRPr lang="en-US" sz="1800" dirty="0" smtClean="0"/>
          </a:p>
          <a:p>
            <a:pPr marL="285750" indent="-285750">
              <a:spcBef>
                <a:spcPts val="0"/>
              </a:spcBef>
              <a:buFont typeface="Arial" panose="020B0604020202020204" pitchFamily="34" charset="0"/>
              <a:buChar char="•"/>
            </a:pPr>
            <a:endParaRPr lang="en-US" sz="1800" dirty="0" smtClean="0"/>
          </a:p>
          <a:p>
            <a:pPr>
              <a:spcBef>
                <a:spcPts val="0"/>
              </a:spcBef>
            </a:pPr>
            <a:endParaRPr lang="en-US" sz="1800" b="1" dirty="0" smtClean="0"/>
          </a:p>
          <a:p>
            <a:pPr>
              <a:spcBef>
                <a:spcPts val="0"/>
              </a:spcBef>
            </a:pPr>
            <a:endParaRPr lang="en-US" sz="1800" b="1" dirty="0" smtClean="0"/>
          </a:p>
        </p:txBody>
      </p:sp>
      <p:sp>
        <p:nvSpPr>
          <p:cNvPr id="3" name="Title 2"/>
          <p:cNvSpPr>
            <a:spLocks noGrp="1"/>
          </p:cNvSpPr>
          <p:nvPr>
            <p:ph type="title"/>
          </p:nvPr>
        </p:nvSpPr>
        <p:spPr>
          <a:xfrm>
            <a:off x="373487" y="143184"/>
            <a:ext cx="11552349" cy="696420"/>
          </a:xfrm>
        </p:spPr>
        <p:txBody>
          <a:bodyPr>
            <a:normAutofit/>
          </a:bodyPr>
          <a:lstStyle/>
          <a:p>
            <a:pPr algn="ctr"/>
            <a:r>
              <a:rPr lang="en-US" sz="3200" dirty="0"/>
              <a:t>State </a:t>
            </a:r>
            <a:r>
              <a:rPr lang="en-US" sz="3200" dirty="0" smtClean="0"/>
              <a:t>Uses </a:t>
            </a:r>
            <a:r>
              <a:rPr lang="en-US" sz="3200" dirty="0"/>
              <a:t>of NCI </a:t>
            </a:r>
            <a:r>
              <a:rPr lang="en-US" sz="3200" dirty="0" smtClean="0"/>
              <a:t>Data and Next Steps</a:t>
            </a:r>
            <a:endParaRPr lang="en-US" sz="3200" dirty="0"/>
          </a:p>
        </p:txBody>
      </p:sp>
      <p:pic>
        <p:nvPicPr>
          <p:cNvPr id="4" name="Picture 3"/>
          <p:cNvPicPr>
            <a:picLocks noChangeAspect="1"/>
          </p:cNvPicPr>
          <p:nvPr/>
        </p:nvPicPr>
        <p:blipFill>
          <a:blip r:embed="rId3"/>
          <a:stretch>
            <a:fillRect/>
          </a:stretch>
        </p:blipFill>
        <p:spPr>
          <a:xfrm>
            <a:off x="198843" y="6186467"/>
            <a:ext cx="1524132" cy="457240"/>
          </a:xfrm>
          <a:prstGeom prst="rect">
            <a:avLst/>
          </a:prstGeom>
        </p:spPr>
      </p:pic>
    </p:spTree>
    <p:extLst>
      <p:ext uri="{BB962C8B-B14F-4D97-AF65-F5344CB8AC3E}">
        <p14:creationId xmlns:p14="http://schemas.microsoft.com/office/powerpoint/2010/main" val="582976043"/>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3488" y="1081210"/>
            <a:ext cx="4785366" cy="4955448"/>
          </a:xfrm>
        </p:spPr>
        <p:txBody>
          <a:bodyPr>
            <a:normAutofit/>
          </a:bodyPr>
          <a:lstStyle/>
          <a:p>
            <a:endParaRPr lang="en-US" dirty="0" smtClean="0"/>
          </a:p>
          <a:p>
            <a:r>
              <a:rPr lang="en-US" dirty="0" smtClean="0"/>
              <a:t>Linda is a longtime advocate. She has overcome post-chemotherapy cognitive impairment and is currently the guardian </a:t>
            </a:r>
            <a:r>
              <a:rPr lang="en-US" dirty="0"/>
              <a:t>to several children </a:t>
            </a:r>
            <a:r>
              <a:rPr lang="en-US" dirty="0" smtClean="0"/>
              <a:t>with developmental disabilities</a:t>
            </a:r>
            <a:r>
              <a:rPr lang="en-US" dirty="0"/>
              <a:t>. </a:t>
            </a:r>
            <a:r>
              <a:rPr lang="en-US" dirty="0" smtClean="0"/>
              <a:t>She is in the process of opening a restaurant in which she intends to create employment opportunities for individuals with disabilities based upon her experiences with NCI.  She is also partnering with Our Gathering Place, a organization that creates safe and judgement-free dining opportunities for individuals with disabilities to dine-out.  </a:t>
            </a:r>
            <a:endParaRPr lang="en-US" dirty="0"/>
          </a:p>
        </p:txBody>
      </p:sp>
      <p:pic>
        <p:nvPicPr>
          <p:cNvPr id="7" name="Picture Placeholder 6"/>
          <p:cNvPicPr>
            <a:picLocks noGrp="1" noChangeAspect="1"/>
          </p:cNvPicPr>
          <p:nvPr>
            <p:ph type="pic" sz="quarter" idx="12"/>
          </p:nvPr>
        </p:nvPicPr>
        <p:blipFill rotWithShape="1">
          <a:blip r:embed="rId3"/>
          <a:srcRect l="1952" t="7027" r="693" b="365"/>
          <a:stretch/>
        </p:blipFill>
        <p:spPr>
          <a:xfrm>
            <a:off x="6112530" y="1307205"/>
            <a:ext cx="3103384" cy="4297680"/>
          </a:xfrm>
          <a:prstGeom prst="rect">
            <a:avLst/>
          </a:prstGeom>
        </p:spPr>
      </p:pic>
      <p:sp>
        <p:nvSpPr>
          <p:cNvPr id="2" name="Title 1"/>
          <p:cNvSpPr>
            <a:spLocks noGrp="1"/>
          </p:cNvSpPr>
          <p:nvPr>
            <p:ph type="title"/>
          </p:nvPr>
        </p:nvSpPr>
        <p:spPr/>
        <p:txBody>
          <a:bodyPr>
            <a:normAutofit/>
          </a:bodyPr>
          <a:lstStyle/>
          <a:p>
            <a:pPr algn="ctr"/>
            <a:r>
              <a:rPr lang="en-US" sz="3200" dirty="0" smtClean="0"/>
              <a:t>How NCI Has Changed Surveyors	</a:t>
            </a:r>
            <a:endParaRPr lang="en-US" sz="3200" dirty="0"/>
          </a:p>
        </p:txBody>
      </p:sp>
      <p:pic>
        <p:nvPicPr>
          <p:cNvPr id="4" name="Picture 3"/>
          <p:cNvPicPr>
            <a:picLocks noChangeAspect="1"/>
          </p:cNvPicPr>
          <p:nvPr/>
        </p:nvPicPr>
        <p:blipFill>
          <a:blip r:embed="rId4"/>
          <a:stretch>
            <a:fillRect/>
          </a:stretch>
        </p:blipFill>
        <p:spPr>
          <a:xfrm>
            <a:off x="130601" y="6250970"/>
            <a:ext cx="1524132" cy="457240"/>
          </a:xfrm>
          <a:prstGeom prst="rect">
            <a:avLst/>
          </a:prstGeom>
        </p:spPr>
      </p:pic>
    </p:spTree>
    <p:extLst>
      <p:ext uri="{BB962C8B-B14F-4D97-AF65-F5344CB8AC3E}">
        <p14:creationId xmlns:p14="http://schemas.microsoft.com/office/powerpoint/2010/main" val="3264239628"/>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3488" y="1081210"/>
            <a:ext cx="4539706" cy="4955448"/>
          </a:xfrm>
        </p:spPr>
        <p:txBody>
          <a:bodyPr>
            <a:normAutofit/>
          </a:bodyPr>
          <a:lstStyle/>
          <a:p>
            <a:endParaRPr lang="en-US" dirty="0" smtClean="0"/>
          </a:p>
          <a:p>
            <a:r>
              <a:rPr lang="en-US" dirty="0" smtClean="0"/>
              <a:t>“Dean” is a young man with developmental disabilities, a genetic disorder, and mental health diagnoses.  He participated in surveys as a self-advocate, and he learned about available services and his rights.  He was able to develop goals to discuss with his family, service coordinator, and providers.  His outlook on life is markedly improved, and he feels as though his services are more respectful of his culture and heritage.</a:t>
            </a:r>
            <a:endParaRPr lang="en-US" dirty="0"/>
          </a:p>
        </p:txBody>
      </p:sp>
      <p:sp>
        <p:nvSpPr>
          <p:cNvPr id="2" name="Title 1"/>
          <p:cNvSpPr>
            <a:spLocks noGrp="1"/>
          </p:cNvSpPr>
          <p:nvPr>
            <p:ph type="title"/>
          </p:nvPr>
        </p:nvSpPr>
        <p:spPr/>
        <p:txBody>
          <a:bodyPr>
            <a:normAutofit/>
          </a:bodyPr>
          <a:lstStyle/>
          <a:p>
            <a:pPr algn="ctr"/>
            <a:r>
              <a:rPr lang="en-US" sz="3200" dirty="0" smtClean="0"/>
              <a:t>How NCI Has Changed Consumers</a:t>
            </a:r>
            <a:endParaRPr lang="en-US" sz="3200" dirty="0"/>
          </a:p>
        </p:txBody>
      </p:sp>
      <p:pic>
        <p:nvPicPr>
          <p:cNvPr id="1026" name="Picture 2" descr="Image may contain: 1 person, sunglasses"/>
          <p:cNvPicPr>
            <a:picLocks noGrp="1" noChangeArrowheads="1"/>
          </p:cNvPicPr>
          <p:nvPr>
            <p:ph type="pic" sz="quarter" idx="12"/>
          </p:nvPr>
        </p:nvPicPr>
        <p:blipFill>
          <a:blip r:embed="rId3">
            <a:extLst>
              <a:ext uri="{28A0092B-C50C-407E-A947-70E740481C1C}">
                <a14:useLocalDpi xmlns:a14="http://schemas.microsoft.com/office/drawing/2010/main" val="0"/>
              </a:ext>
            </a:extLst>
          </a:blip>
          <a:srcRect t="20213" b="20213"/>
          <a:stretch>
            <a:fillRect/>
          </a:stretch>
        </p:blipFill>
        <p:spPr bwMode="auto">
          <a:xfrm>
            <a:off x="5392905" y="1540230"/>
            <a:ext cx="4023360" cy="34137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90434" y="6227772"/>
            <a:ext cx="1524132" cy="457240"/>
          </a:xfrm>
          <a:prstGeom prst="rect">
            <a:avLst/>
          </a:prstGeom>
        </p:spPr>
      </p:pic>
    </p:spTree>
    <p:extLst>
      <p:ext uri="{BB962C8B-B14F-4D97-AF65-F5344CB8AC3E}">
        <p14:creationId xmlns:p14="http://schemas.microsoft.com/office/powerpoint/2010/main" val="27578732"/>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8614" y="1173706"/>
            <a:ext cx="4032895" cy="4862951"/>
          </a:xfrm>
        </p:spPr>
        <p:txBody>
          <a:bodyPr/>
          <a:lstStyle/>
          <a:p>
            <a:endParaRPr lang="en-US" dirty="0"/>
          </a:p>
          <a:p>
            <a:r>
              <a:rPr lang="en-US" dirty="0" smtClean="0"/>
              <a:t>I (Rachel) have changed the way in which I parent my 20-year old child  with I/DD and mental health diagnoses.  As a family, we now run programs on asking for help to read mail, medication management, and internet and phone safety and self-monitoring to increase his access to internet and cell phones.  He is now participating in hiring staff and directing his services.  </a:t>
            </a:r>
            <a:endParaRPr lang="en-US" dirty="0"/>
          </a:p>
        </p:txBody>
      </p:sp>
      <p:sp>
        <p:nvSpPr>
          <p:cNvPr id="6" name="Title 5"/>
          <p:cNvSpPr>
            <a:spLocks noGrp="1"/>
          </p:cNvSpPr>
          <p:nvPr>
            <p:ph type="title"/>
          </p:nvPr>
        </p:nvSpPr>
        <p:spPr/>
        <p:txBody>
          <a:bodyPr/>
          <a:lstStyle/>
          <a:p>
            <a:pPr algn="ctr"/>
            <a:r>
              <a:rPr lang="en-US" dirty="0"/>
              <a:t>How NCI Has Changed </a:t>
            </a:r>
            <a:r>
              <a:rPr lang="en-US" dirty="0" smtClean="0"/>
              <a:t>Parents</a:t>
            </a:r>
            <a:endParaRPr lang="en-US" dirty="0"/>
          </a:p>
        </p:txBody>
      </p:sp>
      <p:pic>
        <p:nvPicPr>
          <p:cNvPr id="10" name="Picture Placeholder 9"/>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25880" t="6802" r="254"/>
          <a:stretch/>
        </p:blipFill>
        <p:spPr>
          <a:xfrm>
            <a:off x="5295326" y="1419367"/>
            <a:ext cx="4051959" cy="3840480"/>
          </a:xfrm>
        </p:spPr>
      </p:pic>
      <p:pic>
        <p:nvPicPr>
          <p:cNvPr id="3" name="Picture 2"/>
          <p:cNvPicPr>
            <a:picLocks noChangeAspect="1"/>
          </p:cNvPicPr>
          <p:nvPr/>
        </p:nvPicPr>
        <p:blipFill>
          <a:blip r:embed="rId3"/>
          <a:stretch>
            <a:fillRect/>
          </a:stretch>
        </p:blipFill>
        <p:spPr>
          <a:xfrm>
            <a:off x="219009" y="6257905"/>
            <a:ext cx="1524132" cy="457240"/>
          </a:xfrm>
          <a:prstGeom prst="rect">
            <a:avLst/>
          </a:prstGeom>
        </p:spPr>
      </p:pic>
    </p:spTree>
    <p:extLst>
      <p:ext uri="{BB962C8B-B14F-4D97-AF65-F5344CB8AC3E}">
        <p14:creationId xmlns:p14="http://schemas.microsoft.com/office/powerpoint/2010/main" val="117775218"/>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Questions and Comments</a:t>
            </a:r>
            <a:endParaRPr lang="en-US" sz="3200" dirty="0"/>
          </a:p>
        </p:txBody>
      </p:sp>
      <p:pic>
        <p:nvPicPr>
          <p:cNvPr id="3" name="Picture 2"/>
          <p:cNvPicPr>
            <a:picLocks noChangeAspect="1"/>
          </p:cNvPicPr>
          <p:nvPr/>
        </p:nvPicPr>
        <p:blipFill>
          <a:blip r:embed="rId3"/>
          <a:stretch>
            <a:fillRect/>
          </a:stretch>
        </p:blipFill>
        <p:spPr>
          <a:xfrm>
            <a:off x="290447" y="6257905"/>
            <a:ext cx="1524132" cy="457240"/>
          </a:xfrm>
          <a:prstGeom prst="rect">
            <a:avLst/>
          </a:prstGeom>
        </p:spPr>
      </p:pic>
    </p:spTree>
    <p:extLst>
      <p:ext uri="{BB962C8B-B14F-4D97-AF65-F5344CB8AC3E}">
        <p14:creationId xmlns:p14="http://schemas.microsoft.com/office/powerpoint/2010/main" val="1850644960"/>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Master / large logo">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Arial Brand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id="{D82FC7AA-3285-4959-9E2F-F8413559A783}" vid="{AA9EF2BD-29FF-47DC-B910-57C80A4538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Props1.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364444-3E31-4591-BF65-8E77F441987D}">
  <ds:schemaRefs>
    <ds:schemaRef ds:uri="http://schemas.microsoft.com/office/2006/metadata/properties"/>
    <ds:schemaRef ds:uri="2f9a96d6-9b2b-4797-a61c-7fe1f15b622d"/>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10837</TotalTime>
  <Words>765</Words>
  <Application>Microsoft Office PowerPoint</Application>
  <PresentationFormat>Widescreen</PresentationFormat>
  <Paragraphs>99</Paragraphs>
  <Slides>9</Slides>
  <Notes>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9</vt:i4>
      </vt:variant>
    </vt:vector>
  </HeadingPairs>
  <TitlesOfParts>
    <vt:vector size="23" baseType="lpstr">
      <vt:lpstr>Montserrat Black</vt:lpstr>
      <vt:lpstr>Roboto Black</vt:lpstr>
      <vt:lpstr>Arial Bold</vt:lpstr>
      <vt:lpstr>Montserrat</vt:lpstr>
      <vt:lpstr>Gisha</vt:lpstr>
      <vt:lpstr>Arial</vt:lpstr>
      <vt:lpstr>Calibri</vt:lpstr>
      <vt:lpstr>Montserrat Semi Bold</vt:lpstr>
      <vt:lpstr>Courier New</vt:lpstr>
      <vt:lpstr>Wingdings</vt:lpstr>
      <vt:lpstr>Wingdings 3</vt:lpstr>
      <vt:lpstr>Roboto</vt:lpstr>
      <vt:lpstr>Master / large logo</vt:lpstr>
      <vt:lpstr>BRAND</vt:lpstr>
      <vt:lpstr>Nebraska’s National Core Indicators Project: A Partnership Between DHHS-DD Services and the Nebraska UCEDD NCI Annual Meeting August 1, 2018</vt:lpstr>
      <vt:lpstr>Nebraska is Back!</vt:lpstr>
      <vt:lpstr>First Year Challenges</vt:lpstr>
      <vt:lpstr>Partnerships and Collaborations:  What Works for Nebraska</vt:lpstr>
      <vt:lpstr>State Uses of NCI Data and Next Steps</vt:lpstr>
      <vt:lpstr>How NCI Has Changed Surveyors </vt:lpstr>
      <vt:lpstr>How NCI Has Changed Consumers</vt:lpstr>
      <vt:lpstr>How NCI Has Changed Parents</vt:lpstr>
      <vt:lpstr>Questions and Comments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Ray, Rachel R</cp:lastModifiedBy>
  <cp:revision>1120</cp:revision>
  <cp:lastPrinted>2018-03-22T22:04:11Z</cp:lastPrinted>
  <dcterms:created xsi:type="dcterms:W3CDTF">2016-09-27T14:31:05Z</dcterms:created>
  <dcterms:modified xsi:type="dcterms:W3CDTF">2018-07-25T13:14:01Z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0x01010052B6389463AD8D489B748E08E45C361A</vt:lpwstr>
  </property>
  <property fmtid="{D5CDD505-2E9C-101B-9397-08002B2CF9AE}" pid="4" name="_AdHocReviewCycleID">
    <vt:i4>-139166526</vt:i4>
  </property>
  <property fmtid="{D5CDD505-2E9C-101B-9397-08002B2CF9AE}" pid="5" name="_EmailSubject">
    <vt:lpwstr>NE Annual Meeting Presentation</vt:lpwstr>
  </property>
  <property fmtid="{D5CDD505-2E9C-101B-9397-08002B2CF9AE}" pid="6" name="_AuthorEmail">
    <vt:lpwstr>Brad.Wilson@nebraska.gov</vt:lpwstr>
  </property>
  <property fmtid="{D5CDD505-2E9C-101B-9397-08002B2CF9AE}" pid="7" name="_AuthorEmailDisplayName">
    <vt:lpwstr>Wilson, Brad</vt:lpwstr>
  </property>
  <property fmtid="{D5CDD505-2E9C-101B-9397-08002B2CF9AE}" pid="8" name="_PreviousAdHocReviewCycleID">
    <vt:i4>-139166526</vt:i4>
  </property>
</Properties>
</file>