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1" r:id="rId5"/>
    <p:sldId id="259" r:id="rId6"/>
    <p:sldId id="267" r:id="rId7"/>
    <p:sldId id="272" r:id="rId8"/>
    <p:sldId id="277" r:id="rId9"/>
    <p:sldId id="273" r:id="rId10"/>
    <p:sldId id="265" r:id="rId11"/>
    <p:sldId id="262" r:id="rId12"/>
    <p:sldId id="278" r:id="rId13"/>
    <p:sldId id="263" r:id="rId14"/>
    <p:sldId id="274" r:id="rId15"/>
    <p:sldId id="264" r:id="rId16"/>
    <p:sldId id="266" r:id="rId17"/>
    <p:sldId id="276" r:id="rId18"/>
    <p:sldId id="275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lima, Catherine P" initials="cpk" lastIdx="17" clrIdx="0"/>
  <p:cmAuthor id="1" name="Lori A. Schultz" initials="las" lastIdx="2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8"/>
    <a:srgbClr val="79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92" autoAdjust="0"/>
  </p:normalViewPr>
  <p:slideViewPr>
    <p:cSldViewPr>
      <p:cViewPr>
        <p:scale>
          <a:sx n="70" d="100"/>
          <a:sy n="70" d="100"/>
        </p:scale>
        <p:origin x="-1810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9CFEC72-AE09-4BA1-BA84-257DE712CC5A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0BE21A-A0A0-48C9-96FA-F104BF0B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D3F9E40-16DB-4AD9-A86A-B41992762713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5E2FDF0-BE34-40E6-A70E-CBBA5B69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Quality charge is really where NCI results come in</a:t>
            </a:r>
          </a:p>
          <a:p>
            <a:r>
              <a:rPr lang="en-US" dirty="0" smtClean="0"/>
              <a:t>Have also had Mary Lou present</a:t>
            </a:r>
            <a:r>
              <a:rPr lang="en-US" baseline="0" dirty="0" smtClean="0"/>
              <a:t> to LTCAC about provider survey – potentially relevant to workforce charge although we have not conducted that survey in WI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8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part of the LTCAC quality charge, DHS has</a:t>
            </a:r>
            <a:r>
              <a:rPr lang="en-US" baseline="0" dirty="0" smtClean="0"/>
              <a:t> presented on LTC quality strategy goals and potential indicators and sought LTCAC 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46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3306" lvl="1" defTabSz="966612">
              <a:defRPr/>
            </a:pPr>
            <a:r>
              <a:rPr lang="en-US" dirty="0" smtClean="0"/>
              <a:t>(NCI In Person Survey) </a:t>
            </a:r>
          </a:p>
          <a:p>
            <a:pPr marL="483306" lvl="1" defTabSz="966612">
              <a:defRPr/>
            </a:pPr>
            <a:r>
              <a:rPr lang="en-US" dirty="0" smtClean="0"/>
              <a:t>(NCI-AD)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06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do often have more discussion of what the results are,</a:t>
            </a:r>
            <a:r>
              <a:rPr lang="en-US" baseline="0" dirty="0" smtClean="0"/>
              <a:t> what they mean, and what the council thinks is important – and then don’t necessarily get to in depth discussion of #3.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0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Employment discussion often includes questions about definitions, and how NCI</a:t>
            </a:r>
            <a:r>
              <a:rPr lang="en-US" baseline="0" dirty="0" smtClean="0"/>
              <a:t> results compare to other information. We try to focus on what NCI adds – comparison to other states, and things we don’t have in other data sources – versus whether the % employed is the same as another data source with a larger population and/or different definition.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we clarify definitions and answer questions on what additional data and breakouts we will and won’t have and when, we don’t necessarily get to that third discussion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5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r>
              <a:rPr lang="en-US" baseline="0" dirty="0" smtClean="0"/>
              <a:t> discussion at LTCAC, decided that consistency was a priority for 2018-19 and we’ll keep the same Wisconsin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7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381000" y="1433579"/>
            <a:ext cx="8412480" cy="250342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987800"/>
            <a:ext cx="8412480" cy="207264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797676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br>
              <a:rPr lang="en-US" dirty="0" smtClean="0"/>
            </a:br>
            <a:r>
              <a:rPr lang="en-US" dirty="0" smtClean="0"/>
              <a:t>Job Title</a:t>
            </a:r>
            <a:br>
              <a:rPr lang="en-US" dirty="0" smtClean="0"/>
            </a:br>
            <a:r>
              <a:rPr lang="en-US" dirty="0" smtClean="0"/>
              <a:t>Date of Presentation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-304800" y="6473952"/>
            <a:ext cx="7916091" cy="300265"/>
          </a:xfrm>
          <a:prstGeom prst="rect">
            <a:avLst/>
          </a:prstGeom>
          <a:solidFill>
            <a:srgbClr val="003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8859"/>
            <a:ext cx="4711380" cy="916762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-304800" y="6469062"/>
            <a:ext cx="9235440" cy="304800"/>
            <a:chOff x="0" y="1866156"/>
            <a:chExt cx="5334000" cy="1410444"/>
          </a:xfrm>
          <a:solidFill>
            <a:srgbClr val="003D7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Chevron 10"/>
            <p:cNvSpPr/>
            <p:nvPr/>
          </p:nvSpPr>
          <p:spPr>
            <a:xfrm rot="10800000">
              <a:off x="3810000" y="1866156"/>
              <a:ext cx="1524000" cy="14104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866156"/>
              <a:ext cx="4572000" cy="1410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 userDrawn="1"/>
        </p:nvSpPr>
        <p:spPr>
          <a:xfrm>
            <a:off x="76200" y="6473952"/>
            <a:ext cx="8930640" cy="30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To protect and promote the health and safety of the people of Wisconsin.</a:t>
            </a:r>
          </a:p>
        </p:txBody>
      </p:sp>
    </p:spTree>
    <p:extLst>
      <p:ext uri="{BB962C8B-B14F-4D97-AF65-F5344CB8AC3E}">
        <p14:creationId xmlns:p14="http://schemas.microsoft.com/office/powerpoint/2010/main" val="126437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70992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0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092200"/>
            <a:ext cx="7772400" cy="3556000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0" y="4648200"/>
            <a:ext cx="7772400" cy="10937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79767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1955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6344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8420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82880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4720" y="182880"/>
            <a:ext cx="5212080" cy="6094095"/>
          </a:xfrm>
        </p:spPr>
        <p:txBody>
          <a:bodyPr/>
          <a:lstStyle>
            <a:lvl1pPr marL="0" indent="0">
              <a:buNone/>
              <a:defRPr sz="2800"/>
            </a:lvl1pPr>
            <a:lvl2pPr marL="230187" indent="0">
              <a:buNone/>
              <a:defRPr sz="2400"/>
            </a:lvl2pPr>
            <a:lvl3pPr marL="457200" indent="0">
              <a:buNone/>
              <a:defRPr sz="2000"/>
            </a:lvl3pPr>
            <a:lvl4pPr marL="690563" indent="0">
              <a:buNone/>
              <a:defRPr sz="1800"/>
            </a:lvl4pPr>
            <a:lvl5pPr marL="914400" indent="0">
              <a:buNone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insert media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356359"/>
            <a:ext cx="3008313" cy="4920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description</a:t>
            </a:r>
          </a:p>
        </p:txBody>
      </p:sp>
    </p:spTree>
    <p:extLst>
      <p:ext uri="{BB962C8B-B14F-4D97-AF65-F5344CB8AC3E}">
        <p14:creationId xmlns:p14="http://schemas.microsoft.com/office/powerpoint/2010/main" val="284440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52975"/>
            <a:ext cx="8229600" cy="566739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321302"/>
            <a:ext cx="8229600" cy="8048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457200" y="533400"/>
            <a:ext cx="8229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insert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4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274319"/>
            <a:ext cx="82296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insert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Slide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9928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-304800" y="6469062"/>
            <a:ext cx="9235440" cy="304800"/>
            <a:chOff x="0" y="1866156"/>
            <a:chExt cx="5334000" cy="1410444"/>
          </a:xfrm>
          <a:solidFill>
            <a:srgbClr val="003D7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Chevron 17"/>
            <p:cNvSpPr/>
            <p:nvPr/>
          </p:nvSpPr>
          <p:spPr>
            <a:xfrm rot="10800000">
              <a:off x="3810000" y="1866156"/>
              <a:ext cx="1524000" cy="14104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866156"/>
              <a:ext cx="4572000" cy="1410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0" y="6467574"/>
            <a:ext cx="893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Wisconsin Department of Health Services</a:t>
            </a:r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>
          <a:xfrm>
            <a:off x="647700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Century" panose="02040604050505020304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04857C57-6D7C-4D28-99BB-4F87CEC48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u="none" kern="1200">
          <a:solidFill>
            <a:srgbClr val="003D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9pPr>
    </p:titleStyle>
    <p:bodyStyle>
      <a:lvl1pPr marL="231775" indent="-231775" algn="l" rtl="0" eaLnBrk="1" fontAlgn="base" hangingPunct="1">
        <a:spcBef>
          <a:spcPts val="0"/>
        </a:spcBef>
        <a:spcAft>
          <a:spcPct val="0"/>
        </a:spcAft>
        <a:buClr>
          <a:srgbClr val="003D78"/>
        </a:buClr>
        <a:buFont typeface="Arial" charset="0"/>
        <a:buChar char="•"/>
        <a:defRPr sz="3000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1pPr>
      <a:lvl2pPr marL="457200" indent="-223838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SzPct val="85000"/>
        <a:buFont typeface="Courier New" pitchFamily="49" charset="0"/>
        <a:buChar char="o"/>
        <a:defRPr sz="2800" b="0" i="0" u="none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2pPr>
      <a:lvl3pPr marL="6889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Wingdings" pitchFamily="2" charset="2"/>
        <a:buChar char="§"/>
        <a:defRPr sz="2400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3pPr>
      <a:lvl4pPr marL="914400" indent="-22542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•"/>
        <a:defRPr sz="2200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4pPr>
      <a:lvl5pPr marL="11461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»"/>
        <a:defRPr sz="1800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Sharing National Core Indicators Results with Wisconsin’s Long Term Care Advisory Council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Angela Witt</a:t>
            </a:r>
          </a:p>
          <a:p>
            <a:r>
              <a:rPr lang="en-US" smtClean="0"/>
              <a:t>Integrated Data &amp; Analytics Section Chief</a:t>
            </a:r>
          </a:p>
          <a:p>
            <a:r>
              <a:rPr lang="en-US" smtClean="0"/>
              <a:t>August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0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Using NCI to Measure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Goal: Focus on the whole person, including their physical, psychosocial, and spiritual needs to live and work freely in their home and community.</a:t>
            </a:r>
          </a:p>
          <a:p>
            <a:r>
              <a:rPr lang="en-US" dirty="0" smtClean="0"/>
              <a:t>NCI questions that help </a:t>
            </a:r>
            <a:r>
              <a:rPr lang="en-US" dirty="0" smtClean="0"/>
              <a:t>measurement of goal:</a:t>
            </a:r>
            <a:endParaRPr lang="en-US" dirty="0" smtClean="0"/>
          </a:p>
          <a:p>
            <a:pPr lvl="1"/>
            <a:r>
              <a:rPr lang="en-US" dirty="0" smtClean="0"/>
              <a:t>Are you able to go out and do the things you like to do? </a:t>
            </a:r>
          </a:p>
          <a:p>
            <a:pPr lvl="1"/>
            <a:r>
              <a:rPr lang="en-US" dirty="0" smtClean="0"/>
              <a:t>Are you as active in your community as you’d like to be?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2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Background on NCI survey(s)</a:t>
            </a:r>
          </a:p>
          <a:p>
            <a:pPr lvl="1"/>
            <a:r>
              <a:rPr lang="en-US" smtClean="0"/>
              <a:t>Populations included</a:t>
            </a:r>
          </a:p>
          <a:p>
            <a:pPr lvl="1"/>
            <a:r>
              <a:rPr lang="en-US" smtClean="0"/>
              <a:t>Content</a:t>
            </a:r>
          </a:p>
          <a:p>
            <a:pPr lvl="1"/>
            <a:r>
              <a:rPr lang="en-US" smtClean="0"/>
              <a:t>Sample sizes</a:t>
            </a:r>
          </a:p>
          <a:p>
            <a:r>
              <a:rPr lang="en-US" smtClean="0"/>
              <a:t>NCI results</a:t>
            </a:r>
          </a:p>
          <a:p>
            <a:pPr lvl="1"/>
            <a:r>
              <a:rPr lang="en-US" smtClean="0"/>
              <a:t>Compared to national averages</a:t>
            </a:r>
          </a:p>
          <a:p>
            <a:pPr lvl="1"/>
            <a:r>
              <a:rPr lang="en-US" smtClean="0"/>
              <a:t>Compared to prior year</a:t>
            </a:r>
          </a:p>
          <a:p>
            <a:r>
              <a:rPr lang="en-US" smtClean="0"/>
              <a:t>Seek feedback on where to focus and how to use in quality strategy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Presenting NCI Results </a:t>
            </a:r>
            <a:br>
              <a:rPr lang="en-US" smtClean="0"/>
            </a:br>
            <a:r>
              <a:rPr lang="en-US" smtClean="0"/>
              <a:t>to LTCAC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Example of Results Presentation: Community Inclusion Slide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measures are now in average range that were below average in 2015–16.</a:t>
            </a:r>
          </a:p>
          <a:p>
            <a:r>
              <a:rPr lang="en-US" dirty="0" smtClean="0"/>
              <a:t>People able to go out and do the things they like to do:</a:t>
            </a:r>
          </a:p>
          <a:p>
            <a:pPr lvl="1"/>
            <a:r>
              <a:rPr lang="en-US" dirty="0" smtClean="0"/>
              <a:t> 86% matches NCI average</a:t>
            </a:r>
          </a:p>
          <a:p>
            <a:pPr lvl="1"/>
            <a:r>
              <a:rPr lang="en-US" dirty="0" smtClean="0"/>
              <a:t> Up from 78% in 2015–16</a:t>
            </a:r>
          </a:p>
          <a:p>
            <a:r>
              <a:rPr lang="en-US" dirty="0" smtClean="0"/>
              <a:t>Community inclusion scale score:</a:t>
            </a:r>
          </a:p>
          <a:p>
            <a:pPr lvl="1"/>
            <a:r>
              <a:rPr lang="en-US" dirty="0" smtClean="0"/>
              <a:t>Now within average range at 82%</a:t>
            </a:r>
          </a:p>
          <a:p>
            <a:pPr lvl="1"/>
            <a:r>
              <a:rPr lang="en-US" dirty="0" smtClean="0"/>
              <a:t>Change was NCI average rather than WI results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Example of Results Presentation: Community Inclusion Slide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828800"/>
            <a:ext cx="8229600" cy="4453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Still below average on people going out and doing things they like as often as they would like.</a:t>
            </a:r>
          </a:p>
          <a:p>
            <a:r>
              <a:rPr lang="en-US" dirty="0" smtClean="0"/>
              <a:t>2016–17: 67% Wisconsin vs 78% NCI average</a:t>
            </a:r>
          </a:p>
          <a:p>
            <a:r>
              <a:rPr lang="en-US" dirty="0" smtClean="0"/>
              <a:t>Somewhat higher than the 63% Wisconsin 2015–16 result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534400" cy="1270000"/>
          </a:xfrm>
        </p:spPr>
        <p:txBody>
          <a:bodyPr/>
          <a:lstStyle/>
          <a:p>
            <a:r>
              <a:rPr lang="en-US" dirty="0" smtClean="0"/>
              <a:t>Community Inclusion Results Example,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47849"/>
            <a:ext cx="6629400" cy="507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415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Example of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200" dirty="0"/>
              <a:t>Which indicators are the most important or informative? </a:t>
            </a:r>
            <a:endParaRPr lang="en-US" sz="3200" dirty="0" smtClean="0"/>
          </a:p>
          <a:p>
            <a:endParaRPr lang="en-US" sz="1000" dirty="0"/>
          </a:p>
          <a:p>
            <a:r>
              <a:rPr lang="en-US" sz="3200" dirty="0"/>
              <a:t>Which indicators are the highest priorities for improvement? </a:t>
            </a:r>
            <a:endParaRPr lang="en-US" sz="3200" dirty="0" smtClean="0"/>
          </a:p>
          <a:p>
            <a:endParaRPr lang="en-US" sz="1000" dirty="0"/>
          </a:p>
          <a:p>
            <a:r>
              <a:rPr lang="en-US" sz="3200" dirty="0"/>
              <a:t>What are the barriers to improving on those indicators, and how could those barriers be addressed?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Often focused on a few important topics</a:t>
            </a:r>
          </a:p>
          <a:p>
            <a:pPr lvl="1"/>
            <a:r>
              <a:rPr lang="en-US" dirty="0" smtClean="0"/>
              <a:t>Employment</a:t>
            </a:r>
          </a:p>
          <a:p>
            <a:pPr lvl="1"/>
            <a:r>
              <a:rPr lang="en-US" dirty="0" smtClean="0"/>
              <a:t>Transportation</a:t>
            </a:r>
          </a:p>
          <a:p>
            <a:r>
              <a:rPr lang="en-US" dirty="0" smtClean="0"/>
              <a:t>Interest in more details</a:t>
            </a:r>
          </a:p>
          <a:p>
            <a:pPr lvl="1"/>
            <a:r>
              <a:rPr lang="en-US" dirty="0" smtClean="0"/>
              <a:t>Program—we can do that</a:t>
            </a:r>
          </a:p>
          <a:p>
            <a:pPr lvl="1"/>
            <a:r>
              <a:rPr lang="en-US" dirty="0" smtClean="0"/>
              <a:t>Managed care organization—maybe someday</a:t>
            </a:r>
          </a:p>
          <a:p>
            <a:pPr lvl="1"/>
            <a:r>
              <a:rPr lang="en-US" dirty="0" smtClean="0"/>
              <a:t>Adding </a:t>
            </a:r>
            <a:r>
              <a:rPr lang="en-US" dirty="0" smtClean="0"/>
              <a:t>NCI Aging </a:t>
            </a:r>
            <a:r>
              <a:rPr lang="en-US" dirty="0" smtClean="0"/>
              <a:t>and </a:t>
            </a:r>
            <a:r>
              <a:rPr lang="en-US" dirty="0" smtClean="0"/>
              <a:t>Disabilities </a:t>
            </a:r>
            <a:r>
              <a:rPr lang="en-US" dirty="0" smtClean="0"/>
              <a:t>survey!</a:t>
            </a:r>
          </a:p>
          <a:p>
            <a:r>
              <a:rPr lang="en-US" dirty="0" smtClean="0"/>
              <a:t>Not much feedback on how to address barriers to improvement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LTCAC Discussion of NCI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95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Prior feedback on quality strategy: Measure if services are member centered and flexible enough to meet the needs of the member.</a:t>
            </a:r>
          </a:p>
          <a:p>
            <a:r>
              <a:rPr lang="en-US" dirty="0" smtClean="0"/>
              <a:t>Additional NCI questions identified:</a:t>
            </a:r>
          </a:p>
          <a:p>
            <a:pPr lvl="1"/>
            <a:r>
              <a:rPr lang="en-US" dirty="0" smtClean="0"/>
              <a:t>Whether services and supports help people live a good life</a:t>
            </a:r>
            <a:endParaRPr lang="en-US" dirty="0" smtClean="0"/>
          </a:p>
          <a:p>
            <a:pPr lvl="1"/>
            <a:r>
              <a:rPr lang="en-US" dirty="0" smtClean="0"/>
              <a:t>Member-centered planning questions about taking part in service planning and making decisions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LTCAC</a:t>
            </a:r>
            <a:r>
              <a:rPr lang="en-US" dirty="0" smtClean="0"/>
              <a:t> Feedback on Using NCI in the Quality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81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2017–18 Wisconsin questions</a:t>
            </a:r>
          </a:p>
          <a:p>
            <a:pPr lvl="1"/>
            <a:r>
              <a:rPr lang="en-US" dirty="0" smtClean="0"/>
              <a:t>Asked </a:t>
            </a:r>
            <a:r>
              <a:rPr lang="en-US" dirty="0" err="1" smtClean="0"/>
              <a:t>LTCAC</a:t>
            </a:r>
            <a:r>
              <a:rPr lang="en-US" dirty="0" smtClean="0"/>
              <a:t> about important topics</a:t>
            </a:r>
          </a:p>
          <a:p>
            <a:pPr lvl="1"/>
            <a:r>
              <a:rPr lang="en-US" dirty="0" smtClean="0"/>
              <a:t>Added “why not” questions to follow up on barriers to transportation and employment</a:t>
            </a:r>
          </a:p>
          <a:p>
            <a:r>
              <a:rPr lang="en-US" dirty="0" smtClean="0"/>
              <a:t>2018–19 Wisconsin questions</a:t>
            </a:r>
          </a:p>
          <a:p>
            <a:pPr lvl="1"/>
            <a:r>
              <a:rPr lang="en-US" dirty="0" smtClean="0"/>
              <a:t>Review 2017–18 questions used.</a:t>
            </a:r>
          </a:p>
          <a:p>
            <a:pPr lvl="1"/>
            <a:r>
              <a:rPr lang="en-US" dirty="0" smtClean="0"/>
              <a:t>Ask about any additional topics.</a:t>
            </a:r>
          </a:p>
          <a:p>
            <a:pPr lvl="1"/>
            <a:r>
              <a:rPr lang="en-US" dirty="0" smtClean="0"/>
              <a:t>Are possible additions more important than 2017–18 questions?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LTCAC Feedback on State-Specific Questions in the NCI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Sharing Results With the Advisory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Wisconsin Long Term Care Advisory Council (LTCAC) history</a:t>
            </a:r>
          </a:p>
          <a:p>
            <a:r>
              <a:rPr lang="en-US" smtClean="0"/>
              <a:t>Current LTCAC charge</a:t>
            </a:r>
          </a:p>
          <a:p>
            <a:r>
              <a:rPr lang="en-US" smtClean="0"/>
              <a:t>Quality strategy</a:t>
            </a:r>
          </a:p>
          <a:p>
            <a:r>
              <a:rPr lang="en-US" smtClean="0"/>
              <a:t>National Core Indicators (NCI) results</a:t>
            </a:r>
          </a:p>
          <a:p>
            <a:pPr lvl="1"/>
            <a:r>
              <a:rPr lang="en-US" smtClean="0"/>
              <a:t>Use in quality strategy</a:t>
            </a:r>
          </a:p>
          <a:p>
            <a:pPr lvl="1"/>
            <a:r>
              <a:rPr lang="en-US" smtClean="0"/>
              <a:t>Presentation to LTCAC</a:t>
            </a:r>
          </a:p>
          <a:p>
            <a:pPr lvl="1"/>
            <a:r>
              <a:rPr lang="en-US" smtClean="0"/>
              <a:t>LTCAC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8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LTCAC History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684983"/>
              </p:ext>
            </p:extLst>
          </p:nvPr>
        </p:nvGraphicFramePr>
        <p:xfrm>
          <a:off x="533400" y="1600200"/>
          <a:ext cx="7772400" cy="39736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62200"/>
                <a:gridCol w="5410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2008–2012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Wisconsin Council on </a:t>
                      </a:r>
                      <a:r>
                        <a:rPr lang="en-US" sz="2400" b="0" dirty="0" smtClean="0"/>
                        <a:t>Long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dirty="0" smtClean="0"/>
                        <a:t>Term </a:t>
                      </a:r>
                      <a:r>
                        <a:rPr lang="en-US" sz="2400" b="0" dirty="0" smtClean="0"/>
                        <a:t>Care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1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2012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Name changes to Long Term Care Advisory Council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4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2008–2015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Advises the Department of Health Services (DHS) on implementation of Family Care (managed long-term services and supports program)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2016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Council charges change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12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smtClean="0"/>
              <a:t>Current LTCAC Charges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093957"/>
              </p:ext>
            </p:extLst>
          </p:nvPr>
        </p:nvGraphicFramePr>
        <p:xfrm>
          <a:off x="1066800" y="1676400"/>
          <a:ext cx="67818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085"/>
                <a:gridCol w="45777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Charge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Quality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Explore the development and use of quality metrics to analyze the long-term care system and service outcomes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Workforce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Develop strategies and data metrics to address workforce shortages in the long-term care system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36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LTCAC</a:t>
            </a:r>
            <a:r>
              <a:rPr lang="en-US" dirty="0" smtClean="0"/>
              <a:t> Charges, continued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310970"/>
              </p:ext>
            </p:extLst>
          </p:nvPr>
        </p:nvGraphicFramePr>
        <p:xfrm>
          <a:off x="685800" y="1905000"/>
          <a:ext cx="7696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Charge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Community development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Develop strategies to keep people safe and healthy in the community and prevent the need for long-term care services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Communications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Develop plans to communicate to all long-term care stakeholders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80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Quality Strategy for People in Long-Term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762000" y="3314700"/>
            <a:ext cx="7315200" cy="533400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Medicaid Long-Term Care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822720"/>
            <a:ext cx="7315200" cy="463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</a:rPr>
              <a:t>Whole Person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762000" y="3969911"/>
            <a:ext cx="7315200" cy="533400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Medicaid Programs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7" name="Left-Right Arrow 16"/>
          <p:cNvSpPr/>
          <p:nvPr/>
        </p:nvSpPr>
        <p:spPr>
          <a:xfrm>
            <a:off x="762000" y="4649822"/>
            <a:ext cx="7315200" cy="533400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Medicaid Contractors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752272" y="5334000"/>
            <a:ext cx="7315200" cy="533400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Medicaid Providers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9" name="Left-Right Arrow 18"/>
          <p:cNvSpPr/>
          <p:nvPr/>
        </p:nvSpPr>
        <p:spPr>
          <a:xfrm rot="5400000">
            <a:off x="6002015" y="3868417"/>
            <a:ext cx="4378970" cy="533400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Quality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752272" y="2667000"/>
            <a:ext cx="7315200" cy="533400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Statewide Measures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Division of Medicaid Services </a:t>
            </a:r>
            <a:br>
              <a:rPr lang="en-US" dirty="0" smtClean="0"/>
            </a:br>
            <a:r>
              <a:rPr lang="en-US" dirty="0" smtClean="0"/>
              <a:t>Long-Term Care </a:t>
            </a:r>
            <a:br>
              <a:rPr lang="en-US" dirty="0" smtClean="0"/>
            </a:br>
            <a:r>
              <a:rPr lang="en-US" dirty="0" smtClean="0"/>
              <a:t>Values and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#1: Promote efficient and cost-effective services and supports through innovation, standards, data-driven quality, and evidence-based practices. </a:t>
            </a:r>
          </a:p>
          <a:p>
            <a:endParaRPr lang="en-US" smtClean="0"/>
          </a:p>
          <a:p>
            <a:r>
              <a:rPr lang="en-US" smtClean="0"/>
              <a:t>#2: Focus on the whole person, including their physical, psychosocial, and spiritual needs to live and work freely in their home and community.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311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Values and Goals,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#3: Empower people with access to an array of services and supports. </a:t>
            </a:r>
          </a:p>
          <a:p>
            <a:endParaRPr lang="en-US" smtClean="0"/>
          </a:p>
          <a:p>
            <a:r>
              <a:rPr lang="en-US" smtClean="0"/>
              <a:t>#4: Ensure continuous improvement of high-quality programs to achieve people's identified goals and outcomes.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0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/>
          <a:lstStyle/>
          <a:p>
            <a:r>
              <a:rPr lang="en-US" dirty="0" smtClean="0"/>
              <a:t>Values and Goals,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#5: Engage people to have meaningful choices about where and with whom they live, their services, and who provides them. </a:t>
            </a:r>
          </a:p>
          <a:p>
            <a:endParaRPr lang="en-US" smtClean="0"/>
          </a:p>
          <a:p>
            <a:r>
              <a:rPr lang="en-US" smtClean="0"/>
              <a:t>#6: Empower consumers to make informed choices.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9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81051&quot;&gt;&lt;object type=&quot;3&quot; unique_id=&quot;81052&quot;&gt;&lt;property id=&quot;20148&quot; value=&quot;5&quot;/&gt;&lt;property id=&quot;20300&quot; value=&quot;Slide 1 - &amp;quot;Sharing National Core Indicators Results with Wisconsin’s Long Term Care Advisory Council&amp;quot;&quot;/&gt;&lt;property id=&quot;20307&quot; value=&quot;256&quot;/&gt;&lt;/object&gt;&lt;object type=&quot;3&quot; unique_id=&quot;81056&quot;&gt;&lt;property id=&quot;20148&quot; value=&quot;5&quot;/&gt;&lt;property id=&quot;20300&quot; value=&quot;Slide 2 - &amp;quot;Sharing Results with the Advisory Council&amp;quot;&quot;/&gt;&lt;property id=&quot;20307&quot; value=&quot;257&quot;/&gt;&lt;/object&gt;&lt;object type=&quot;3&quot; unique_id=&quot;81057&quot;&gt;&lt;property id=&quot;20148&quot; value=&quot;5&quot;/&gt;&lt;property id=&quot;20300&quot; value=&quot;Slide 3 - &amp;quot;LTCAC History&amp;quot;&quot;/&gt;&lt;property id=&quot;20307&quot; value=&quot;258&quot;/&gt;&lt;/object&gt;&lt;object type=&quot;3&quot; unique_id=&quot;81058&quot;&gt;&lt;property id=&quot;20148&quot; value=&quot;5&quot;/&gt;&lt;property id=&quot;20300&quot; value=&quot;Slide 4 - &amp;quot;Current LTCAC Charges&amp;quot;&quot;/&gt;&lt;property id=&quot;20307&quot; value=&quot;261&quot;/&gt;&lt;/object&gt;&lt;object type=&quot;3&quot; unique_id=&quot;81059&quot;&gt;&lt;property id=&quot;20148&quot; value=&quot;5&quot;/&gt;&lt;property id=&quot;20300&quot; value=&quot;Slide 5 - &amp;quot;Current LTCAC Charges (continued)&amp;quot;&quot;/&gt;&lt;property id=&quot;20307&quot; value=&quot;259&quot;/&gt;&lt;/object&gt;&lt;object type=&quot;3&quot; unique_id=&quot;81061&quot;&gt;&lt;property id=&quot;20148&quot; value=&quot;5&quot;/&gt;&lt;property id=&quot;20300&quot; value=&quot;Slide 13 - &amp;quot;Presenting NCI Results to LTCAC&amp;quot;&quot;/&gt;&lt;property id=&quot;20307&quot; value=&quot;262&quot;/&gt;&lt;/object&gt;&lt;object type=&quot;3&quot; unique_id=&quot;81062&quot;&gt;&lt;property id=&quot;20148&quot; value=&quot;5&quot;/&gt;&lt;property id=&quot;20300&quot; value=&quot;Slide 14 - &amp;quot;Example of Results Presentation: Community Inclusion Slide &amp;quot;&quot;/&gt;&lt;property id=&quot;20307&quot; value=&quot;263&quot;/&gt;&lt;/object&gt;&lt;object type=&quot;3&quot; unique_id=&quot;81063&quot;&gt;&lt;property id=&quot;20148&quot; value=&quot;5&quot;/&gt;&lt;property id=&quot;20300&quot; value=&quot;Slide 15 - &amp;quot;Example of Discussion Questions&amp;quot;&quot;/&gt;&lt;property id=&quot;20307&quot; value=&quot;264&quot;/&gt;&lt;/object&gt;&lt;object type=&quot;3&quot; unique_id=&quot;81064&quot;&gt;&lt;property id=&quot;20148&quot; value=&quot;5&quot;/&gt;&lt;property id=&quot;20300&quot; value=&quot;Slide 16 - &amp;quot;Using NCI to Measure Guiding Principle Goals&amp;quot;&quot;/&gt;&lt;property id=&quot;20307&quot; value=&quot;265&quot;/&gt;&lt;/object&gt;&lt;object type=&quot;3&quot; unique_id=&quot;81065&quot;&gt;&lt;property id=&quot;20148&quot; value=&quot;5&quot;/&gt;&lt;property id=&quot;20300&quot; value=&quot;Slide 17 - &amp;quot;Incorporating LTCAC Feedback&amp;quot;&quot;/&gt;&lt;property id=&quot;20307&quot; value=&quot;266&quot;/&gt;&lt;/object&gt;&lt;object type=&quot;3&quot; unique_id=&quot;98582&quot;&gt;&lt;property id=&quot;20148&quot; value=&quot;5&quot;/&gt;&lt;property id=&quot;20300&quot; value=&quot;Slide 6 - &amp;quot;Quality Strategy for People in Long Term Care&amp;quot;&quot;/&gt;&lt;property id=&quot;20307&quot; value=&quot;267&quot;/&gt;&lt;/object&gt;&lt;object type=&quot;3&quot; unique_id=&quot;98583&quot;&gt;&lt;property id=&quot;20148&quot; value=&quot;5&quot;/&gt;&lt;property id=&quot;20300&quot; value=&quot;Slide 7 - &amp;quot;Mission, Vision &amp;amp; Values&amp;quot;&quot;/&gt;&lt;property id=&quot;20307&quot; value=&quot;268&quot;/&gt;&lt;/object&gt;&lt;object type=&quot;3&quot; unique_id=&quot;98584&quot;&gt;&lt;property id=&quot;20148&quot; value=&quot;5&quot;/&gt;&lt;property id=&quot;20300&quot; value=&quot;Slide 8 - &amp;quot;DMS Mission, Vision &amp;amp; Values&amp;quot;&quot;/&gt;&lt;property id=&quot;20307&quot; value=&quot;270&quot;/&gt;&lt;/object&gt;&lt;object type=&quot;3&quot; unique_id=&quot;98585&quot;&gt;&lt;property id=&quot;20148&quot; value=&quot;5&quot;/&gt;&lt;property id=&quot;20300&quot; value=&quot;Slide 9 - &amp;quot;DMS Long Term Care Mission and Vision&amp;quot;&quot;/&gt;&lt;property id=&quot;20307&quot; value=&quot;271&quot;/&gt;&lt;/object&gt;&lt;object type=&quot;3&quot; unique_id=&quot;98586&quot;&gt;&lt;property id=&quot;20148&quot; value=&quot;5&quot;/&gt;&lt;property id=&quot;20300&quot; value=&quot;Slide 10 - &amp;quot;DMS LTC Values/Goals &amp;quot;&quot;/&gt;&lt;property id=&quot;20307&quot; value=&quot;272&quot;/&gt;&lt;/object&gt;&lt;object type=&quot;3&quot; unique_id=&quot;98587&quot;&gt;&lt;property id=&quot;20148&quot; value=&quot;5&quot;/&gt;&lt;property id=&quot;20300&quot; value=&quot;Slide 11 - &amp;quot;DMS LTC Goals&amp;quot;&quot;/&gt;&lt;property id=&quot;20307&quot; value=&quot;273&quot;/&gt;&lt;/object&gt;&lt;object type=&quot;3&quot; unique_id=&quot;98588&quot;&gt;&lt;property id=&quot;20148&quot; value=&quot;5&quot;/&gt;&lt;property id=&quot;20300&quot; value=&quot;Slide 12 - &amp;quot;Wisconsin Quality Goal and Execution&amp;quot;&quot;/&gt;&lt;property id=&quot;20307&quot; value=&quot;274&quot;/&gt;&lt;/object&gt;&lt;object type=&quot;3&quot; unique_id=&quot;98589&quot;&gt;&lt;property id=&quot;20148&quot; value=&quot;5&quot;/&gt;&lt;property id=&quot;20300&quot; value=&quot;Slide 18 - &amp;quot;Medicaid Long Term Care&amp;quot;&quot;/&gt;&lt;property id=&quot;20307&quot; value=&quot;275&quot;/&gt;&lt;/object&gt;&lt;object type=&quot;3&quot; unique_id=&quot;98590&quot;&gt;&lt;property id=&quot;20148&quot; value=&quot;5&quot;/&gt;&lt;property id=&quot;20300&quot; value=&quot;Slide 19 - &amp;quot;Wisconsin is a Leader in  Self-Direction&amp;quot;&quot;/&gt;&lt;property id=&quot;20307&quot; value=&quot;276&quot;/&gt;&lt;/object&gt;&lt;object type=&quot;3&quot; unique_id=&quot;98591&quot;&gt;&lt;property id=&quot;20148&quot; value=&quot;5&quot;/&gt;&lt;property id=&quot;20300&quot; value=&quot;Slide 20 - &amp;quot;Wisconsin is a Leader in  Self-Direction&amp;quot;&quot;/&gt;&lt;property id=&quot;20307&quot; value=&quot;277&quot;/&gt;&lt;/object&gt;&lt;/object&gt;&lt;object type=&quot;8&quot; unique_id=&quot;8105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NCI Meeting Presentation on Using Results with LTCAC Draft 2018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NCI Meeting Presentation on Using Results with LTCAC Draft 201806</Template>
  <TotalTime>219</TotalTime>
  <Words>981</Words>
  <Application>Microsoft Office PowerPoint</Application>
  <PresentationFormat>On-screen Show (4:3)</PresentationFormat>
  <Paragraphs>127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NCI Meeting Presentation on Using Results with LTCAC Draft 201806</vt:lpstr>
      <vt:lpstr>Sharing National Core Indicators Results with Wisconsin’s Long Term Care Advisory Council</vt:lpstr>
      <vt:lpstr>Sharing Results With the Advisory Council</vt:lpstr>
      <vt:lpstr>LTCAC History</vt:lpstr>
      <vt:lpstr>Current LTCAC Charges</vt:lpstr>
      <vt:lpstr>Current LTCAC Charges, continued</vt:lpstr>
      <vt:lpstr>Quality Strategy for People in Long-Term Care</vt:lpstr>
      <vt:lpstr>Division of Medicaid Services  Long-Term Care  Values and Goals </vt:lpstr>
      <vt:lpstr>Values and Goals, continued</vt:lpstr>
      <vt:lpstr>Values and Goals, continued</vt:lpstr>
      <vt:lpstr>Using NCI to Measure Goals</vt:lpstr>
      <vt:lpstr>Presenting NCI Results  to LTCAC</vt:lpstr>
      <vt:lpstr>Example of Results Presentation: Community Inclusion Slide </vt:lpstr>
      <vt:lpstr>Example of Results Presentation: Community Inclusion Slide </vt:lpstr>
      <vt:lpstr>Community Inclusion Results Example, continued</vt:lpstr>
      <vt:lpstr>Example of Discussion Questions</vt:lpstr>
      <vt:lpstr>LTCAC Discussion of NCI Results</vt:lpstr>
      <vt:lpstr>LTCAC Feedback on Using NCI in the Quality Strategy</vt:lpstr>
      <vt:lpstr>LTCAC Feedback on State-Specific Questions in the NCI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National Core Indicators Results with Wisconsin’s Long Term Care Advisory Council</dc:title>
  <dc:creator>Witt, Angela K</dc:creator>
  <cp:lastModifiedBy>Witt, Angela K</cp:lastModifiedBy>
  <cp:revision>31</cp:revision>
  <cp:lastPrinted>2018-07-25T13:52:07Z</cp:lastPrinted>
  <dcterms:created xsi:type="dcterms:W3CDTF">2018-06-26T19:19:40Z</dcterms:created>
  <dcterms:modified xsi:type="dcterms:W3CDTF">2018-07-25T13:54:04Z</dcterms:modified>
</cp:coreProperties>
</file>