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5"/>
  </p:notesMasterIdLst>
  <p:sldIdLst>
    <p:sldId id="258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5" r:id="rId11"/>
    <p:sldId id="304" r:id="rId12"/>
    <p:sldId id="306" r:id="rId13"/>
    <p:sldId id="307" r:id="rId14"/>
    <p:sldId id="308" r:id="rId15"/>
    <p:sldId id="309" r:id="rId16"/>
    <p:sldId id="310" r:id="rId17"/>
    <p:sldId id="312" r:id="rId18"/>
    <p:sldId id="311" r:id="rId19"/>
    <p:sldId id="314" r:id="rId20"/>
    <p:sldId id="315" r:id="rId21"/>
    <p:sldId id="313" r:id="rId22"/>
    <p:sldId id="316" r:id="rId23"/>
    <p:sldId id="317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EB7317-7B77-4283-8B1E-9115FADA64D5}">
          <p14:sldIdLst>
            <p14:sldId id="258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5"/>
            <p14:sldId id="304"/>
            <p14:sldId id="306"/>
            <p14:sldId id="307"/>
            <p14:sldId id="308"/>
            <p14:sldId id="309"/>
            <p14:sldId id="310"/>
            <p14:sldId id="312"/>
            <p14:sldId id="311"/>
            <p14:sldId id="314"/>
            <p14:sldId id="315"/>
            <p14:sldId id="313"/>
            <p14:sldId id="316"/>
            <p14:sldId id="317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Giordano" initials="SG" lastIdx="2" clrIdx="0">
    <p:extLst>
      <p:ext uri="{19B8F6BF-5375-455C-9EA6-DF929625EA0E}">
        <p15:presenceInfo xmlns:p15="http://schemas.microsoft.com/office/powerpoint/2012/main" userId="S-1-5-21-1292428093-884357618-1801674531-37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7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Gender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ASD Diagnosis (N=2,255)</c:v>
                </c:pt>
                <c:pt idx="1">
                  <c:v>No ASD Diagnosis (N=11,170)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B3-4B4F-AF85-8B2673352B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ASD Diagnosis (N=2,255)</c:v>
                </c:pt>
                <c:pt idx="1">
                  <c:v>No ASD Diagnosis (N=11,170)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0.25</c:v>
                </c:pt>
                <c:pt idx="1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B3-4B4F-AF85-8B2673352B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0321128"/>
        <c:axId val="230321520"/>
      </c:barChart>
      <c:catAx>
        <c:axId val="23032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21520"/>
        <c:crosses val="autoZero"/>
        <c:auto val="1"/>
        <c:lblAlgn val="ctr"/>
        <c:lblOffset val="100"/>
        <c:noMultiLvlLbl val="0"/>
      </c:catAx>
      <c:valAx>
        <c:axId val="2303215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211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lvl="0"/>
            <a:endParaRPr lang="en-US">
              <a:latin typeface="+mj-lt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1574599999999998E-2"/>
          <c:y val="0.15149328893615119"/>
          <c:w val="0.94842499999999996"/>
          <c:h val="0.52660153321959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ASD Diagnosis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0" i="0" u="none" strike="noStrike">
                    <a:solidFill>
                      <a:srgbClr val="666666"/>
                    </a:solidFill>
                    <a:effectLst/>
                    <a:latin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***Chose Home </c:v>
                </c:pt>
                <c:pt idx="1">
                  <c:v>***Chose Roommates </c:v>
                </c:pt>
                <c:pt idx="2">
                  <c:v>***Chose Staff </c:v>
                </c:pt>
                <c:pt idx="3">
                  <c:v>***Chooses Daily Schedule </c:v>
                </c:pt>
                <c:pt idx="4">
                  <c:v>***Chooses Free Time </c:v>
                </c:pt>
                <c:pt idx="5">
                  <c:v>***Chose Day Activity </c:v>
                </c:pt>
                <c:pt idx="6">
                  <c:v>***Chooses What to Buy</c:v>
                </c:pt>
                <c:pt idx="7">
                  <c:v>***Chose Case Manager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0.38</c:v>
                </c:pt>
                <c:pt idx="1">
                  <c:v>0.33</c:v>
                </c:pt>
                <c:pt idx="2">
                  <c:v>0.6</c:v>
                </c:pt>
                <c:pt idx="3">
                  <c:v>0.8</c:v>
                </c:pt>
                <c:pt idx="4">
                  <c:v>0.89</c:v>
                </c:pt>
                <c:pt idx="5">
                  <c:v>0.49</c:v>
                </c:pt>
                <c:pt idx="6">
                  <c:v>0.82</c:v>
                </c:pt>
                <c:pt idx="7">
                  <c:v>0.57999999999999996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2D-460D-B6A1-304ECF80472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 ASD Diagnosis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0" i="0" u="none" strike="noStrike">
                    <a:solidFill>
                      <a:srgbClr val="666666"/>
                    </a:solidFill>
                    <a:effectLst/>
                    <a:latin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***Chose Home </c:v>
                </c:pt>
                <c:pt idx="1">
                  <c:v>***Chose Roommates </c:v>
                </c:pt>
                <c:pt idx="2">
                  <c:v>***Chose Staff </c:v>
                </c:pt>
                <c:pt idx="3">
                  <c:v>***Chooses Daily Schedule </c:v>
                </c:pt>
                <c:pt idx="4">
                  <c:v>***Chooses Free Time </c:v>
                </c:pt>
                <c:pt idx="5">
                  <c:v>***Chose Day Activity </c:v>
                </c:pt>
                <c:pt idx="6">
                  <c:v>***Chooses What to Buy</c:v>
                </c:pt>
                <c:pt idx="7">
                  <c:v>***Chose Case Manager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0.54</c:v>
                </c:pt>
                <c:pt idx="1">
                  <c:v>0.47</c:v>
                </c:pt>
                <c:pt idx="2">
                  <c:v>0.68</c:v>
                </c:pt>
                <c:pt idx="3">
                  <c:v>0.83</c:v>
                </c:pt>
                <c:pt idx="4">
                  <c:v>0.91</c:v>
                </c:pt>
                <c:pt idx="5">
                  <c:v>0.62</c:v>
                </c:pt>
                <c:pt idx="6">
                  <c:v>0.87</c:v>
                </c:pt>
                <c:pt idx="7">
                  <c:v>0.65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2D-460D-B6A1-304ECF804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202200"/>
        <c:axId val="228202592"/>
      </c:barChart>
      <c:catAx>
        <c:axId val="22820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200" b="0" i="0" u="none" strike="noStrike">
                <a:solidFill>
                  <a:srgbClr val="7A7A7A"/>
                </a:solidFill>
                <a:effectLst/>
                <a:latin typeface="+mn-lt"/>
              </a:defRPr>
            </a:pPr>
            <a:endParaRPr lang="en-US"/>
          </a:p>
        </c:txPr>
        <c:crossAx val="228202592"/>
        <c:crosses val="autoZero"/>
        <c:auto val="1"/>
        <c:lblAlgn val="ctr"/>
        <c:lblOffset val="100"/>
        <c:noMultiLvlLbl val="1"/>
      </c:catAx>
      <c:valAx>
        <c:axId val="22820259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E0E0E0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900" b="0" i="0" u="none" strike="noStrike">
                <a:solidFill>
                  <a:srgbClr val="7A7A7A"/>
                </a:solidFill>
                <a:effectLst/>
                <a:latin typeface="+mn-lt"/>
              </a:defRPr>
            </a:pPr>
            <a:endParaRPr lang="en-US"/>
          </a:p>
        </c:txPr>
        <c:crossAx val="228202200"/>
        <c:crosses val="autoZero"/>
        <c:crossBetween val="between"/>
        <c:majorUnit val="0.2"/>
        <c:minorUnit val="0.12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324432"/>
          <c:y val="0.93984199999999996"/>
          <c:w val="0.38996900000000001"/>
          <c:h val="7.2657799999999995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200" b="0" i="0" u="none" strike="noStrike">
              <a:solidFill>
                <a:srgbClr val="7A7A7A"/>
              </a:solidFill>
              <a:effectLst/>
              <a:latin typeface="+mn-l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7834700000000003E-2"/>
          <c:y val="5.7610799999999997E-2"/>
          <c:w val="0.91993400000000003"/>
          <c:h val="0.640692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ASD Diagnosis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0" i="0" u="none" strike="noStrike">
                    <a:solidFill>
                      <a:srgbClr val="666666"/>
                    </a:solidFill>
                    <a:effectLst/>
                    <a:latin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Has Friend </c:v>
                </c:pt>
                <c:pt idx="1">
                  <c:v>Has a Best Friend</c:v>
                </c:pt>
                <c:pt idx="2">
                  <c:v>Able to See Friends When Wanted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0.73</c:v>
                </c:pt>
                <c:pt idx="1">
                  <c:v>0.76</c:v>
                </c:pt>
                <c:pt idx="2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37-4679-A226-BFAA2C8752C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 ASD Diagnosis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0" i="0" u="none" strike="noStrike">
                    <a:solidFill>
                      <a:srgbClr val="666666"/>
                    </a:solidFill>
                    <a:effectLst/>
                    <a:latin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Has Friend </c:v>
                </c:pt>
                <c:pt idx="1">
                  <c:v>Has a Best Friend</c:v>
                </c:pt>
                <c:pt idx="2">
                  <c:v>Able to See Friends When Wanted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0.77</c:v>
                </c:pt>
                <c:pt idx="1">
                  <c:v>0.8</c:v>
                </c:pt>
                <c:pt idx="2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37-4679-A226-BFAA2C875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202984"/>
        <c:axId val="228203376"/>
      </c:barChart>
      <c:catAx>
        <c:axId val="228202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400" b="0" i="0" u="none" strike="noStrike">
                <a:solidFill>
                  <a:srgbClr val="7A7A7A"/>
                </a:solidFill>
                <a:effectLst/>
                <a:latin typeface="+mn-lt"/>
              </a:defRPr>
            </a:pPr>
            <a:endParaRPr lang="en-US"/>
          </a:p>
        </c:txPr>
        <c:crossAx val="228203376"/>
        <c:crosses val="autoZero"/>
        <c:auto val="1"/>
        <c:lblAlgn val="ctr"/>
        <c:lblOffset val="100"/>
        <c:noMultiLvlLbl val="1"/>
      </c:catAx>
      <c:valAx>
        <c:axId val="228203376"/>
        <c:scaling>
          <c:orientation val="minMax"/>
          <c:max val="1"/>
          <c:min val="0"/>
        </c:scaling>
        <c:delete val="0"/>
        <c:axPos val="l"/>
        <c:majorGridlines>
          <c:spPr>
            <a:ln w="12700" cap="flat">
              <a:solidFill>
                <a:srgbClr val="E0E0E0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900" b="0" i="0" u="none" strike="noStrike">
                <a:solidFill>
                  <a:srgbClr val="7A7A7A"/>
                </a:solidFill>
                <a:effectLst/>
                <a:latin typeface="+mn-lt"/>
              </a:defRPr>
            </a:pPr>
            <a:endParaRPr lang="en-US"/>
          </a:p>
        </c:txPr>
        <c:crossAx val="228202984"/>
        <c:crosses val="autoZero"/>
        <c:crossBetween val="between"/>
        <c:majorUnit val="0.2"/>
        <c:minorUnit val="0.12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32249499999999998"/>
          <c:y val="0.89162200000000003"/>
          <c:w val="0.37825399999999998"/>
          <c:h val="0.120878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200" b="0" i="0" u="none" strike="noStrike">
              <a:solidFill>
                <a:srgbClr val="7A7A7A"/>
              </a:solidFill>
              <a:effectLst/>
              <a:latin typeface="+mn-l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7834700000000003E-2"/>
          <c:y val="5.7610799999999997E-2"/>
          <c:w val="0.91993400000000003"/>
          <c:h val="0.640692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ASD Diagnosis</c:v>
                </c:pt>
              </c:strCache>
            </c:strRef>
          </c:tx>
          <c:spPr>
            <a:solidFill>
              <a:srgbClr val="89A54F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0" i="0" u="none" strike="noStrike">
                    <a:solidFill>
                      <a:srgbClr val="666666"/>
                    </a:solidFill>
                    <a:effectLst/>
                    <a:latin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Has Friend </c:v>
                </c:pt>
                <c:pt idx="1">
                  <c:v>Has a Best Friend</c:v>
                </c:pt>
                <c:pt idx="2">
                  <c:v>Able to See Friends When Wanted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0.73</c:v>
                </c:pt>
                <c:pt idx="1">
                  <c:v>0.76</c:v>
                </c:pt>
                <c:pt idx="2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37-4679-A226-BFAA2C8752C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 ASD Diagnosis</c:v>
                </c:pt>
              </c:strCache>
            </c:strRef>
          </c:tx>
          <c:spPr>
            <a:solidFill>
              <a:srgbClr val="B8CD95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0" i="0" u="none" strike="noStrike">
                    <a:solidFill>
                      <a:srgbClr val="666666"/>
                    </a:solidFill>
                    <a:effectLst/>
                    <a:latin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Has Friend </c:v>
                </c:pt>
                <c:pt idx="1">
                  <c:v>Has a Best Friend</c:v>
                </c:pt>
                <c:pt idx="2">
                  <c:v>Able to See Friends When Wanted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0.77</c:v>
                </c:pt>
                <c:pt idx="1">
                  <c:v>0.8</c:v>
                </c:pt>
                <c:pt idx="2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37-4679-A226-BFAA2C875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86144"/>
        <c:axId val="228203768"/>
      </c:barChart>
      <c:catAx>
        <c:axId val="16548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400" b="0" i="0" u="none" strike="noStrike">
                <a:solidFill>
                  <a:srgbClr val="7A7A7A"/>
                </a:solidFill>
                <a:effectLst/>
                <a:latin typeface="+mn-lt"/>
              </a:defRPr>
            </a:pPr>
            <a:endParaRPr lang="en-US"/>
          </a:p>
        </c:txPr>
        <c:crossAx val="228203768"/>
        <c:crosses val="autoZero"/>
        <c:auto val="1"/>
        <c:lblAlgn val="ctr"/>
        <c:lblOffset val="100"/>
        <c:noMultiLvlLbl val="1"/>
      </c:catAx>
      <c:valAx>
        <c:axId val="228203768"/>
        <c:scaling>
          <c:orientation val="minMax"/>
          <c:max val="1"/>
          <c:min val="0"/>
        </c:scaling>
        <c:delete val="0"/>
        <c:axPos val="l"/>
        <c:majorGridlines>
          <c:spPr>
            <a:ln w="12700" cap="flat">
              <a:solidFill>
                <a:srgbClr val="E0E0E0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900" b="0" i="0" u="none" strike="noStrike">
                <a:solidFill>
                  <a:srgbClr val="7A7A7A"/>
                </a:solidFill>
                <a:effectLst/>
                <a:latin typeface="+mn-lt"/>
              </a:defRPr>
            </a:pPr>
            <a:endParaRPr lang="en-US"/>
          </a:p>
        </c:txPr>
        <c:crossAx val="165486144"/>
        <c:crosses val="autoZero"/>
        <c:crossBetween val="between"/>
        <c:majorUnit val="0.25"/>
        <c:minorUnit val="0.12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32249499999999998"/>
          <c:y val="0.89162200000000003"/>
          <c:w val="0.37825399999999998"/>
          <c:h val="0.120878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200" b="0" i="0" u="none" strike="noStrike">
              <a:solidFill>
                <a:srgbClr val="7A7A7A"/>
              </a:solidFill>
              <a:effectLst/>
              <a:latin typeface="+mn-l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Level of ID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ASD Diagnosis (N=11,122)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ID level unknown</c:v>
                </c:pt>
                <c:pt idx="1">
                  <c:v>Unspecified level of  ID</c:v>
                </c:pt>
                <c:pt idx="2">
                  <c:v>Profound  ID</c:v>
                </c:pt>
                <c:pt idx="3">
                  <c:v>Severe  ID</c:v>
                </c:pt>
                <c:pt idx="4">
                  <c:v>Moderate  ID</c:v>
                </c:pt>
                <c:pt idx="5">
                  <c:v>Mild  ID</c:v>
                </c:pt>
                <c:pt idx="6">
                  <c:v>N/A- No  ID label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0.04</c:v>
                </c:pt>
                <c:pt idx="1">
                  <c:v>0.03</c:v>
                </c:pt>
                <c:pt idx="2">
                  <c:v>0.12</c:v>
                </c:pt>
                <c:pt idx="3">
                  <c:v>0.13</c:v>
                </c:pt>
                <c:pt idx="4">
                  <c:v>0.28999999999999998</c:v>
                </c:pt>
                <c:pt idx="5">
                  <c:v>0.35</c:v>
                </c:pt>
                <c:pt idx="6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EE-43AA-BB1A-53AA033F803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ASD Diagnosis (N=2,231)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ID level unknown</c:v>
                </c:pt>
                <c:pt idx="1">
                  <c:v>Unspecified level of  ID</c:v>
                </c:pt>
                <c:pt idx="2">
                  <c:v>Profound  ID</c:v>
                </c:pt>
                <c:pt idx="3">
                  <c:v>Severe  ID</c:v>
                </c:pt>
                <c:pt idx="4">
                  <c:v>Moderate  ID</c:v>
                </c:pt>
                <c:pt idx="5">
                  <c:v>Mild  ID</c:v>
                </c:pt>
                <c:pt idx="6">
                  <c:v>N/A- No  ID label</c:v>
                </c:pt>
              </c:strCache>
            </c:strRef>
          </c:cat>
          <c:val>
            <c:numRef>
              <c:f>Sheet1!$B$3:$H$3</c:f>
              <c:numCache>
                <c:formatCode>0%</c:formatCode>
                <c:ptCount val="7"/>
                <c:pt idx="0">
                  <c:v>0.06</c:v>
                </c:pt>
                <c:pt idx="1">
                  <c:v>0.05</c:v>
                </c:pt>
                <c:pt idx="2">
                  <c:v>0.12</c:v>
                </c:pt>
                <c:pt idx="3">
                  <c:v>0.18</c:v>
                </c:pt>
                <c:pt idx="4">
                  <c:v>0.27</c:v>
                </c:pt>
                <c:pt idx="5">
                  <c:v>0.23</c:v>
                </c:pt>
                <c:pt idx="6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EE-43AA-BB1A-53AA033F80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0322304"/>
        <c:axId val="230322696"/>
      </c:barChart>
      <c:catAx>
        <c:axId val="230322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22696"/>
        <c:crosses val="autoZero"/>
        <c:auto val="1"/>
        <c:lblAlgn val="ctr"/>
        <c:lblOffset val="100"/>
        <c:noMultiLvlLbl val="0"/>
      </c:catAx>
      <c:valAx>
        <c:axId val="230322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2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 smtClean="0">
                <a:effectLst/>
              </a:rPr>
              <a:t>Percent of Respondents With/Without ASD Diagnosis Between Ages 18-22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 18-22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E9E-49E4-9CDA-82ADBB0398A4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ASD Diagnosis</c:v>
                </c:pt>
                <c:pt idx="1">
                  <c:v>No ASD Diagnosis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0.21</c:v>
                </c:pt>
                <c:pt idx="1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B3-4B4F-AF85-8B2673352B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0323480"/>
        <c:axId val="230323872"/>
      </c:barChart>
      <c:catAx>
        <c:axId val="23032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23872"/>
        <c:crosses val="autoZero"/>
        <c:auto val="1"/>
        <c:lblAlgn val="ctr"/>
        <c:lblOffset val="100"/>
        <c:noMultiLvlLbl val="0"/>
      </c:catAx>
      <c:valAx>
        <c:axId val="23032387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23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 smtClean="0">
                <a:effectLst/>
              </a:rPr>
              <a:t>Age 18-22: Percent of those With/Without ASD Diagnosis and Residence Type</a:t>
            </a:r>
            <a:endParaRPr lang="en-US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ASD Diagnosis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Other</c:v>
                </c:pt>
                <c:pt idx="1">
                  <c:v>Foster Care/Host Home</c:v>
                </c:pt>
                <c:pt idx="2">
                  <c:v>Parent/Relative's home</c:v>
                </c:pt>
                <c:pt idx="3">
                  <c:v>Independent Home/Apt</c:v>
                </c:pt>
                <c:pt idx="4">
                  <c:v>Community Based Residence</c:v>
                </c:pt>
                <c:pt idx="5">
                  <c:v>Institution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6.4794816414686816E-3</c:v>
                </c:pt>
                <c:pt idx="1">
                  <c:v>4.5356371490280781E-2</c:v>
                </c:pt>
                <c:pt idx="2">
                  <c:v>0.77753779697624192</c:v>
                </c:pt>
                <c:pt idx="3">
                  <c:v>4.7516198704103667E-2</c:v>
                </c:pt>
                <c:pt idx="4">
                  <c:v>0.1058315334773218</c:v>
                </c:pt>
                <c:pt idx="5">
                  <c:v>1.7278617710583151E-2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EE-43AA-BB1A-53AA033F803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ASD Diagnosis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Other</c:v>
                </c:pt>
                <c:pt idx="1">
                  <c:v>Foster Care/Host Home</c:v>
                </c:pt>
                <c:pt idx="2">
                  <c:v>Parent/Relative's home</c:v>
                </c:pt>
                <c:pt idx="3">
                  <c:v>Independent Home/Apt</c:v>
                </c:pt>
                <c:pt idx="4">
                  <c:v>Community Based Residence</c:v>
                </c:pt>
                <c:pt idx="5">
                  <c:v>Institution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1.808318264014467E-2</c:v>
                </c:pt>
                <c:pt idx="1">
                  <c:v>6.1482820976491853E-2</c:v>
                </c:pt>
                <c:pt idx="2">
                  <c:v>0.70524412296564198</c:v>
                </c:pt>
                <c:pt idx="3">
                  <c:v>7.7757685352622063E-2</c:v>
                </c:pt>
                <c:pt idx="4">
                  <c:v>0.1211573236889693</c:v>
                </c:pt>
                <c:pt idx="5">
                  <c:v>1.62748643761302E-2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EE-43AA-BB1A-53AA033F80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0324656"/>
        <c:axId val="227096840"/>
      </c:barChart>
      <c:catAx>
        <c:axId val="230324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096840"/>
        <c:crosses val="autoZero"/>
        <c:auto val="1"/>
        <c:lblAlgn val="ctr"/>
        <c:lblOffset val="100"/>
        <c:noMultiLvlLbl val="0"/>
      </c:catAx>
      <c:valAx>
        <c:axId val="227096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2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effectLst/>
              </a:rPr>
              <a:t>Proportions of Adult Consumer Survey respondents with reported mental health diagnoses, behavior challenges, by ASD diagnosis</a:t>
            </a:r>
            <a:r>
              <a:rPr lang="en-US" i="1" dirty="0" smtClean="0">
                <a:effectLst/>
              </a:rPr>
              <a:t> 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ASD Diagnosis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***Mood Disorder</c:v>
                </c:pt>
                <c:pt idx="1">
                  <c:v>***Anxiety Disorder</c:v>
                </c:pt>
                <c:pt idx="2">
                  <c:v>***Behavior Challenges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0.35</c:v>
                </c:pt>
                <c:pt idx="1">
                  <c:v>0.38</c:v>
                </c:pt>
                <c:pt idx="2">
                  <c:v>0.49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D4-4CEE-90F9-88AA64A635D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 ASD Diagnosis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***Mood Disorder</c:v>
                </c:pt>
                <c:pt idx="1">
                  <c:v>***Anxiety Disorder</c:v>
                </c:pt>
                <c:pt idx="2">
                  <c:v>***Behavior Challenges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0.31</c:v>
                </c:pt>
                <c:pt idx="1">
                  <c:v>0.23</c:v>
                </c:pt>
                <c:pt idx="2">
                  <c:v>0.28000000000000003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D4-4CEE-90F9-88AA64A635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7097624"/>
        <c:axId val="227098016"/>
      </c:barChart>
      <c:catAx>
        <c:axId val="227097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098016"/>
        <c:crosses val="autoZero"/>
        <c:auto val="1"/>
        <c:lblAlgn val="ctr"/>
        <c:lblOffset val="100"/>
        <c:noMultiLvlLbl val="0"/>
      </c:catAx>
      <c:valAx>
        <c:axId val="22709801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0976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1476380438913755E-2"/>
          <c:y val="0.13857356077694144"/>
          <c:w val="0.94874700000000001"/>
          <c:h val="0.6360489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Independent of Guardianship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0" i="0" u="none" strike="noStrike">
                    <a:solidFill>
                      <a:srgbClr val="666666"/>
                    </a:solidFill>
                    <a:effectLst/>
                    <a:latin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ASD Diagnosis (N=2,196)</c:v>
                </c:pt>
                <c:pt idx="1">
                  <c:v>No ASD Diagnosis  (N=10,944)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0.37</c:v>
                </c:pt>
                <c:pt idx="1">
                  <c:v>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95-4C4C-A90D-03F3A2ACF42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Limited or Full Guardianship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0" i="0" u="none" strike="noStrike">
                    <a:solidFill>
                      <a:srgbClr val="666666"/>
                    </a:solidFill>
                    <a:effectLst/>
                    <a:latin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ASD Diagnosis (N=2,196)</c:v>
                </c:pt>
                <c:pt idx="1">
                  <c:v>No ASD Diagnosis  (N=10,944)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0.63</c:v>
                </c:pt>
                <c:pt idx="1">
                  <c:v>0.47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95-4C4C-A90D-03F3A2ACF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7098800"/>
        <c:axId val="227099192"/>
      </c:barChart>
      <c:catAx>
        <c:axId val="22709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600" b="0" i="0" u="none" strike="noStrike">
                <a:solidFill>
                  <a:srgbClr val="7A7A7A"/>
                </a:solidFill>
                <a:effectLst/>
                <a:latin typeface="+mn-lt"/>
              </a:defRPr>
            </a:pPr>
            <a:endParaRPr lang="en-US"/>
          </a:p>
        </c:txPr>
        <c:crossAx val="227099192"/>
        <c:crosses val="autoZero"/>
        <c:auto val="1"/>
        <c:lblAlgn val="ctr"/>
        <c:lblOffset val="100"/>
        <c:noMultiLvlLbl val="1"/>
      </c:catAx>
      <c:valAx>
        <c:axId val="22709919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E0E0E0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900" b="0" i="0" u="none" strike="noStrike">
                <a:solidFill>
                  <a:srgbClr val="7A7A7A"/>
                </a:solidFill>
                <a:effectLst/>
                <a:latin typeface="+mn-lt"/>
              </a:defRPr>
            </a:pPr>
            <a:endParaRPr lang="en-US"/>
          </a:p>
        </c:txPr>
        <c:crossAx val="227098800"/>
        <c:crosses val="autoZero"/>
        <c:crossBetween val="between"/>
        <c:majorUnit val="0.17499999999999999"/>
        <c:minorUnit val="8.7499999999999994E-2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32420300000000002"/>
          <c:y val="0.89239299999999999"/>
          <c:w val="0.39010099999999998"/>
          <c:h val="0.1201070000000000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200" b="0" i="0" u="none" strike="noStrike">
              <a:solidFill>
                <a:srgbClr val="7A7A7A"/>
              </a:solidFill>
              <a:effectLst/>
              <a:latin typeface="+mn-l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1905100000000003E-2"/>
          <c:y val="5.08452E-2"/>
          <c:w val="0.94809500000000002"/>
          <c:h val="0.72454600000000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ASD Diagnosis (N=2,227)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200" b="0" i="0" u="none" strike="noStrike">
                    <a:solidFill>
                      <a:srgbClr val="666666"/>
                    </a:solidFill>
                    <a:effectLst/>
                    <a:latin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Institution</c:v>
                </c:pt>
                <c:pt idx="1">
                  <c:v>Community-Based</c:v>
                </c:pt>
                <c:pt idx="2">
                  <c:v>Own Home or Apartment</c:v>
                </c:pt>
                <c:pt idx="3">
                  <c:v>Parent or Relative's Home</c:v>
                </c:pt>
                <c:pt idx="4">
                  <c:v>Foster Care or Host Home</c:v>
                </c:pt>
                <c:pt idx="5">
                  <c:v>Other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0.04</c:v>
                </c:pt>
                <c:pt idx="1">
                  <c:v>0.3</c:v>
                </c:pt>
                <c:pt idx="2">
                  <c:v>0.1</c:v>
                </c:pt>
                <c:pt idx="3">
                  <c:v>0.45</c:v>
                </c:pt>
                <c:pt idx="4">
                  <c:v>0.08</c:v>
                </c:pt>
                <c:pt idx="5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F8-40CD-88BB-971A8FE7000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 ASD Diagnosis  (N=11,014)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200" b="0" i="0" u="none" strike="noStrike">
                    <a:solidFill>
                      <a:srgbClr val="666666"/>
                    </a:solidFill>
                    <a:effectLst/>
                    <a:latin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Institution</c:v>
                </c:pt>
                <c:pt idx="1">
                  <c:v>Community-Based</c:v>
                </c:pt>
                <c:pt idx="2">
                  <c:v>Own Home or Apartment</c:v>
                </c:pt>
                <c:pt idx="3">
                  <c:v>Parent or Relative's Home</c:v>
                </c:pt>
                <c:pt idx="4">
                  <c:v>Foster Care or Host Home</c:v>
                </c:pt>
                <c:pt idx="5">
                  <c:v>Other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0.04</c:v>
                </c:pt>
                <c:pt idx="1">
                  <c:v>0.31</c:v>
                </c:pt>
                <c:pt idx="2">
                  <c:v>0.22</c:v>
                </c:pt>
                <c:pt idx="3">
                  <c:v>0.32</c:v>
                </c:pt>
                <c:pt idx="4">
                  <c:v>0.08</c:v>
                </c:pt>
                <c:pt idx="5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F8-40CD-88BB-971A8FE7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7099976"/>
        <c:axId val="227100368"/>
      </c:barChart>
      <c:catAx>
        <c:axId val="227099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200" b="0" i="0" u="none" strike="noStrike">
                <a:solidFill>
                  <a:srgbClr val="7A7A7A"/>
                </a:solidFill>
                <a:effectLst/>
                <a:latin typeface="+mn-lt"/>
              </a:defRPr>
            </a:pPr>
            <a:endParaRPr lang="en-US"/>
          </a:p>
        </c:txPr>
        <c:crossAx val="227100368"/>
        <c:crosses val="autoZero"/>
        <c:auto val="1"/>
        <c:lblAlgn val="ctr"/>
        <c:lblOffset val="100"/>
        <c:noMultiLvlLbl val="1"/>
      </c:catAx>
      <c:valAx>
        <c:axId val="227100368"/>
        <c:scaling>
          <c:orientation val="minMax"/>
          <c:max val="1"/>
        </c:scaling>
        <c:delete val="0"/>
        <c:axPos val="l"/>
        <c:majorGridlines>
          <c:spPr>
            <a:ln w="12700" cap="flat">
              <a:solidFill>
                <a:srgbClr val="E0E0E0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900" b="0" i="0" u="none" strike="noStrike">
                <a:solidFill>
                  <a:srgbClr val="7A7A7A"/>
                </a:solidFill>
                <a:effectLst/>
                <a:latin typeface="+mn-lt"/>
              </a:defRPr>
            </a:pPr>
            <a:endParaRPr lang="en-US"/>
          </a:p>
        </c:txPr>
        <c:crossAx val="227099976"/>
        <c:crosses val="autoZero"/>
        <c:crossBetween val="between"/>
        <c:majorUnit val="0.2"/>
        <c:minorUnit val="0.12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19930500000000001"/>
          <c:y val="0.94915499999999997"/>
          <c:w val="0.63712999999999997"/>
          <c:h val="6.3345200000000004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200" b="0" i="0" u="none" strike="noStrike">
              <a:solidFill>
                <a:srgbClr val="7A7A7A"/>
              </a:solidFill>
              <a:effectLst/>
              <a:latin typeface="+mn-l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0567200000000002E-2"/>
          <c:y val="5.0797299999999997E-2"/>
          <c:w val="0.93943299999999996"/>
          <c:h val="0.636534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ASD Diagnosis (N=2,246)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0" i="0" u="none" strike="noStrike">
                    <a:solidFill>
                      <a:srgbClr val="666666"/>
                    </a:solidFill>
                    <a:effectLst/>
                    <a:latin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Spoken</c:v>
                </c:pt>
                <c:pt idx="1">
                  <c:v>Gestures/Body Language</c:v>
                </c:pt>
                <c:pt idx="2">
                  <c:v>Sign Language/Finger Spelling</c:v>
                </c:pt>
                <c:pt idx="3">
                  <c:v>Communication Aid/Device</c:v>
                </c:pt>
                <c:pt idx="4">
                  <c:v>Other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0.62</c:v>
                </c:pt>
                <c:pt idx="1">
                  <c:v>0.3</c:v>
                </c:pt>
                <c:pt idx="2">
                  <c:v>0.03</c:v>
                </c:pt>
                <c:pt idx="3">
                  <c:v>0.02</c:v>
                </c:pt>
                <c:pt idx="4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2F-4830-A65A-40B5E001873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 ASD Diagnosis  (N=11,142)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0" i="0" u="none" strike="noStrike">
                    <a:solidFill>
                      <a:srgbClr val="666666"/>
                    </a:solidFill>
                    <a:effectLst/>
                    <a:latin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Spoken</c:v>
                </c:pt>
                <c:pt idx="1">
                  <c:v>Gestures/Body Language</c:v>
                </c:pt>
                <c:pt idx="2">
                  <c:v>Sign Language/Finger Spelling</c:v>
                </c:pt>
                <c:pt idx="3">
                  <c:v>Communication Aid/Device</c:v>
                </c:pt>
                <c:pt idx="4">
                  <c:v>Other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0.77</c:v>
                </c:pt>
                <c:pt idx="1">
                  <c:v>0.17</c:v>
                </c:pt>
                <c:pt idx="2">
                  <c:v>0.02</c:v>
                </c:pt>
                <c:pt idx="3">
                  <c:v>0.01</c:v>
                </c:pt>
                <c:pt idx="4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2F-4830-A65A-40B5E0018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9749736"/>
        <c:axId val="229750128"/>
      </c:barChart>
      <c:catAx>
        <c:axId val="22974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200" b="0" i="0" u="none" strike="noStrike">
                <a:solidFill>
                  <a:srgbClr val="7A7A7A"/>
                </a:solidFill>
                <a:effectLst/>
                <a:latin typeface="+mn-lt"/>
              </a:defRPr>
            </a:pPr>
            <a:endParaRPr lang="en-US"/>
          </a:p>
        </c:txPr>
        <c:crossAx val="229750128"/>
        <c:crosses val="autoZero"/>
        <c:auto val="1"/>
        <c:lblAlgn val="ctr"/>
        <c:lblOffset val="100"/>
        <c:noMultiLvlLbl val="1"/>
      </c:catAx>
      <c:valAx>
        <c:axId val="229750128"/>
        <c:scaling>
          <c:orientation val="minMax"/>
          <c:max val="1"/>
        </c:scaling>
        <c:delete val="0"/>
        <c:axPos val="l"/>
        <c:majorGridlines>
          <c:spPr>
            <a:ln w="12700" cap="flat">
              <a:solidFill>
                <a:srgbClr val="E0E0E0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900" b="0" i="0" u="none" strike="noStrike">
                <a:solidFill>
                  <a:srgbClr val="7A7A7A"/>
                </a:solidFill>
                <a:effectLst/>
                <a:latin typeface="+mn-lt"/>
              </a:defRPr>
            </a:pPr>
            <a:endParaRPr lang="en-US"/>
          </a:p>
        </c:txPr>
        <c:crossAx val="229749736"/>
        <c:crosses val="autoZero"/>
        <c:crossBetween val="between"/>
        <c:majorUnit val="0.2"/>
        <c:minorUnit val="0.12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11756"/>
          <c:y val="0.94920300000000002"/>
          <c:w val="0.81234200000000001"/>
          <c:h val="6.3297300000000001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200" b="0" i="0" u="none" strike="noStrike">
              <a:solidFill>
                <a:srgbClr val="7A7A7A"/>
              </a:solidFill>
              <a:effectLst/>
              <a:latin typeface="+mn-l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lvl="0"/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2820699999999998E-2"/>
          <c:y val="0.20206318424060318"/>
          <c:w val="0.94717899999999999"/>
          <c:h val="0.57194734821886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ASD Diagnosis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0" i="0" u="none" strike="noStrike">
                    <a:solidFill>
                      <a:srgbClr val="666666"/>
                    </a:solidFill>
                    <a:effectLst/>
                    <a:latin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***Paid, Community-Based Job</c:v>
                </c:pt>
                <c:pt idx="1">
                  <c:v>***Unpaid, Community-Based Activity</c:v>
                </c:pt>
                <c:pt idx="2">
                  <c:v>***Paid, Facility-Based Job</c:v>
                </c:pt>
                <c:pt idx="3">
                  <c:v>*Unpaid, Facility-Based Activity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0.13</c:v>
                </c:pt>
                <c:pt idx="1">
                  <c:v>0.28000000000000003</c:v>
                </c:pt>
                <c:pt idx="2">
                  <c:v>0.19</c:v>
                </c:pt>
                <c:pt idx="3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F1-4C6F-B67F-C4E8B314B37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 ASD Diagnosis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0" i="0" u="none" strike="noStrike">
                    <a:solidFill>
                      <a:srgbClr val="666666"/>
                    </a:solidFill>
                    <a:effectLst/>
                    <a:latin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***Paid, Community-Based Job</c:v>
                </c:pt>
                <c:pt idx="1">
                  <c:v>***Unpaid, Community-Based Activity</c:v>
                </c:pt>
                <c:pt idx="2">
                  <c:v>***Paid, Facility-Based Job</c:v>
                </c:pt>
                <c:pt idx="3">
                  <c:v>*Unpaid, Facility-Based Activity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0.16</c:v>
                </c:pt>
                <c:pt idx="1">
                  <c:v>0.25</c:v>
                </c:pt>
                <c:pt idx="2">
                  <c:v>0.26</c:v>
                </c:pt>
                <c:pt idx="3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F1-4C6F-B67F-C4E8B314B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9750912"/>
        <c:axId val="228201416"/>
      </c:barChart>
      <c:catAx>
        <c:axId val="22975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200" b="0" i="0" u="none" strike="noStrike">
                <a:solidFill>
                  <a:srgbClr val="7A7A7A"/>
                </a:solidFill>
                <a:effectLst/>
                <a:latin typeface="+mn-lt"/>
              </a:defRPr>
            </a:pPr>
            <a:endParaRPr lang="en-US"/>
          </a:p>
        </c:txPr>
        <c:crossAx val="228201416"/>
        <c:crosses val="autoZero"/>
        <c:auto val="1"/>
        <c:lblAlgn val="ctr"/>
        <c:lblOffset val="100"/>
        <c:noMultiLvlLbl val="1"/>
      </c:catAx>
      <c:valAx>
        <c:axId val="228201416"/>
        <c:scaling>
          <c:orientation val="minMax"/>
          <c:max val="1"/>
        </c:scaling>
        <c:delete val="0"/>
        <c:axPos val="l"/>
        <c:majorGridlines>
          <c:spPr>
            <a:ln w="12700" cap="flat">
              <a:solidFill>
                <a:srgbClr val="E0E0E0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900" b="0" i="0" u="none" strike="noStrike">
                <a:solidFill>
                  <a:srgbClr val="7A7A7A"/>
                </a:solidFill>
                <a:effectLst/>
                <a:latin typeface="+mn-lt"/>
              </a:defRPr>
            </a:pPr>
            <a:endParaRPr lang="en-US"/>
          </a:p>
        </c:txPr>
        <c:crossAx val="229750912"/>
        <c:crosses val="autoZero"/>
        <c:crossBetween val="between"/>
        <c:majorUnit val="0.2"/>
        <c:minorUnit val="0.12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5428499999999998"/>
          <c:y val="0.94666899999999998"/>
          <c:w val="0.52244900000000005"/>
          <c:h val="6.5830600000000003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200" b="0" i="0" u="none" strike="noStrike">
              <a:solidFill>
                <a:srgbClr val="7A7A7A"/>
              </a:solidFill>
              <a:effectLst/>
              <a:latin typeface="+mn-l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0.11803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120576" cy="49381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0.09285</cdr:x>
      <cdr:y>0.1856</cdr:y>
    </cdr:from>
    <cdr:to>
      <cdr:x>0.52814</cdr:x>
      <cdr:y>0.52008</cdr:y>
    </cdr:to>
    <cdr:sp macro="" textlink="">
      <cdr:nvSpPr>
        <cdr:cNvPr id="3" name="Shape 376"/>
        <cdr:cNvSpPr/>
      </cdr:nvSpPr>
      <cdr:spPr>
        <a:xfrm xmlns:a="http://schemas.openxmlformats.org/drawingml/2006/main">
          <a:off x="713959" y="776555"/>
          <a:ext cx="3347050" cy="1399471"/>
        </a:xfrm>
        <a:custGeom xmlns:a="http://schemas.openxmlformats.org/drawingml/2006/main">
          <a:avLst/>
          <a:gdLst/>
          <a:ahLst/>
          <a:cxnLst>
            <a:cxn ang="0">
              <a:pos x="wd2" y="hd2"/>
            </a:cxn>
            <a:cxn ang="5400000">
              <a:pos x="wd2" y="hd2"/>
            </a:cxn>
            <a:cxn ang="10800000">
              <a:pos x="wd2" y="hd2"/>
            </a:cxn>
            <a:cxn ang="16200000">
              <a:pos x="wd2" y="hd2"/>
            </a:cxn>
          </a:cxnLst>
          <a:rect l="0" t="0" r="r" b="b"/>
          <a:pathLst>
            <a:path w="21600" h="16644" extrusionOk="0">
              <a:moveTo>
                <a:pt x="0" y="1006"/>
              </a:moveTo>
              <a:cubicBezTo>
                <a:pt x="3600" y="-2478"/>
                <a:pt x="7200" y="4490"/>
                <a:pt x="10800" y="1006"/>
              </a:cubicBezTo>
              <a:cubicBezTo>
                <a:pt x="14400" y="-2478"/>
                <a:pt x="18000" y="4490"/>
                <a:pt x="21600" y="1006"/>
              </a:cubicBezTo>
              <a:lnTo>
                <a:pt x="21600" y="15638"/>
              </a:lnTo>
              <a:cubicBezTo>
                <a:pt x="18000" y="19122"/>
                <a:pt x="14400" y="12154"/>
                <a:pt x="10800" y="15638"/>
              </a:cubicBezTo>
              <a:cubicBezTo>
                <a:pt x="7200" y="19122"/>
                <a:pt x="3600" y="12154"/>
                <a:pt x="0" y="15638"/>
              </a:cubicBezTo>
              <a:close/>
            </a:path>
          </a:pathLst>
        </a:custGeom>
        <a:solidFill xmlns:a="http://schemas.openxmlformats.org/drawingml/2006/main">
          <a:srgbClr val="FDEADA"/>
        </a:solidFill>
        <a:ln xmlns:a="http://schemas.openxmlformats.org/drawingml/2006/main">
          <a:solidFill>
            <a:srgbClr val="4A7EBB"/>
          </a:solidFill>
        </a:ln>
        <a:effectLst xmlns:a="http://schemas.openxmlformats.org/drawingml/2006/main">
          <a:outerShdw blurRad="38100" dist="23000" dir="5400000" rotWithShape="0">
            <a:srgbClr val="000000">
              <a:alpha val="35000"/>
            </a:srgbClr>
          </a:outerShdw>
        </a:effectLst>
      </cdr:spPr>
      <cdr:txBody>
        <a:bodyPr xmlns:a="http://schemas.openxmlformats.org/drawingml/2006/main" lIns="0" tIns="0" rIns="0" bIns="0" anchor="ctr"/>
        <a:lstStyle xmlns:a="http://schemas.openxmlformats.org/drawingml/2006/main">
          <a:lvl1pPr defTabSz="457200">
            <a:defRPr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defRPr>
          </a:lvl1pPr>
          <a:lvl2pPr indent="457200" defTabSz="457200">
            <a:defRPr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defRPr>
          </a:lvl2pPr>
          <a:lvl3pPr indent="914400" defTabSz="457200">
            <a:defRPr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defRPr>
          </a:lvl3pPr>
          <a:lvl4pPr indent="1371600" defTabSz="457200">
            <a:defRPr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defRPr>
          </a:lvl4pPr>
          <a:lvl5pPr indent="1828800" defTabSz="457200">
            <a:defRPr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defRPr>
          </a:lvl5pPr>
          <a:lvl6pPr indent="2286000" defTabSz="457200">
            <a:defRPr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defRPr>
          </a:lvl6pPr>
          <a:lvl7pPr indent="2743200" defTabSz="457200">
            <a:defRPr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defRPr>
          </a:lvl7pPr>
          <a:lvl8pPr indent="3200400" defTabSz="457200">
            <a:defRPr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defRPr>
          </a:lvl8pPr>
          <a:lvl9pPr indent="3657600" defTabSz="457200">
            <a:defRPr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defRPr>
          </a:lvl9pPr>
        </a:lstStyle>
        <a:p xmlns:a="http://schemas.openxmlformats.org/drawingml/2006/main">
          <a:pPr lvl="0">
            <a:defRPr sz="1800">
              <a:solidFill>
                <a:srgbClr val="000000"/>
              </a:solidFill>
            </a:defRPr>
          </a:pPr>
          <a:r>
            <a:rPr lang="en-US" sz="1100" dirty="0" smtClean="0">
              <a:solidFill>
                <a:srgbClr val="333333"/>
              </a:solidFill>
            </a:rPr>
            <a:t>Those with ASD diagnosis were more likely to be in unpaid activities and less likely to have paid jobs/activities</a:t>
          </a:r>
          <a:endParaRPr lang="en-US" sz="1100" dirty="0">
            <a:solidFill>
              <a:srgbClr val="333333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0.10474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-1417639"/>
          <a:ext cx="7946730" cy="40847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C190C-43CB-4193-B3FB-C322E1A044E0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DFDB8-04AC-4534-9FC3-CA8156C1E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7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nci_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2094703"/>
            <a:ext cx="5257800" cy="1470025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721558"/>
            <a:ext cx="5257800" cy="369332"/>
          </a:xfrm>
        </p:spPr>
        <p:txBody>
          <a:bodyPr>
            <a:sp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 descr="national_core_indicators-logo_logotype-1col-transparent_bk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15772"/>
            <a:ext cx="2286000" cy="1608773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1" y="4476106"/>
            <a:ext cx="2621219" cy="2308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defTabSz="342900"/>
            <a:fld id="{DD0A9FA6-C105-7E4B-976A-4FDC7B65C221}" type="datetimeFigureOut">
              <a:rPr lang="en-US" smtClean="0"/>
              <a:pPr defTabSz="342900"/>
              <a:t>3/10/2016</a:t>
            </a:fld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3086100" y="1828800"/>
            <a:ext cx="0" cy="3200400"/>
          </a:xfrm>
          <a:prstGeom prst="line">
            <a:avLst/>
          </a:prstGeom>
          <a:ln w="9525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37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5993-497F-F643-8380-09DDCD16EE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54" y="6392847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7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5993-497F-F643-8380-09DDCD16EE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54" y="6392847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3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5993-497F-F643-8380-09DDCD16EE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54" y="6392847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4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ci_background_se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77721"/>
            <a:ext cx="7772400" cy="3050227"/>
          </a:xfrm>
        </p:spPr>
        <p:txBody>
          <a:bodyPr anchor="t">
            <a:normAutofit/>
          </a:bodyPr>
          <a:lstStyle>
            <a:lvl1pPr algn="l">
              <a:defRPr sz="4050" b="1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17412"/>
            <a:ext cx="7772400" cy="74980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509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5993-497F-F643-8380-09DDCD16EE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54" y="6392847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5993-497F-F643-8380-09DDCD16EE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10054" y="6392847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5993-497F-F643-8380-09DDCD16EE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54" y="6392847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1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5993-497F-F643-8380-09DDCD16EE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54" y="6392847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44637"/>
            <a:ext cx="3008313" cy="4581526"/>
          </a:xfrm>
        </p:spPr>
        <p:txBody>
          <a:bodyPr/>
          <a:lstStyle>
            <a:lvl1pPr marL="0" indent="0">
              <a:buNone/>
              <a:defRPr sz="1050">
                <a:solidFill>
                  <a:srgbClr val="7A7A7A"/>
                </a:solidFill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5993-497F-F643-8380-09DDCD16EE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54" y="6392847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2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>
                <a:solidFill>
                  <a:srgbClr val="7A7A7A"/>
                </a:solidFill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5993-497F-F643-8380-09DDCD16EE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54" y="6392847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2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92817"/>
            <a:ext cx="9144000" cy="565185"/>
          </a:xfrm>
          <a:prstGeom prst="rect">
            <a:avLst/>
          </a:prstGeom>
          <a:solidFill>
            <a:srgbClr val="168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17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6882" y="6392847"/>
            <a:ext cx="909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rgbClr val="FFFFFF"/>
                </a:solidFill>
                <a:latin typeface="+mj-lt"/>
              </a:defRPr>
            </a:lvl1pPr>
          </a:lstStyle>
          <a:p>
            <a:pPr defTabSz="342900"/>
            <a:fld id="{88BD5993-497F-F643-8380-09DDCD16EE32}" type="slidenum">
              <a:rPr lang="en-US" smtClean="0"/>
              <a:pPr defTabSz="342900"/>
              <a:t>‹#›</a:t>
            </a:fld>
            <a:endParaRPr lang="en-US"/>
          </a:p>
        </p:txBody>
      </p:sp>
      <p:pic>
        <p:nvPicPr>
          <p:cNvPr id="12" name="Picture 11" descr="nci-logo-white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6438247"/>
            <a:ext cx="259461" cy="2743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54" y="6392847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+mj-lt"/>
              </a:defRPr>
            </a:lvl1pPr>
          </a:lstStyle>
          <a:p>
            <a:pPr defTabSz="3429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342900" rtl="0" eaLnBrk="1" latinLnBrk="0" hangingPunct="1">
        <a:spcBef>
          <a:spcPct val="0"/>
        </a:spcBef>
        <a:buNone/>
        <a:defRPr sz="3300" b="1" kern="1200">
          <a:solidFill>
            <a:srgbClr val="B061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33333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Wingdings" charset="2"/>
        <a:buChar char="§"/>
        <a:defRPr sz="2100" kern="1200">
          <a:solidFill>
            <a:srgbClr val="0E5763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Wingdings" charset="2"/>
        <a:buChar char="§"/>
        <a:defRPr sz="1500" kern="1200">
          <a:solidFill>
            <a:srgbClr val="0E5763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Wingdings" charset="2"/>
        <a:buChar char="§"/>
        <a:defRPr sz="1500" kern="1200">
          <a:solidFill>
            <a:srgbClr val="333333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eeman@autisticadvocacy.org" TargetMode="External"/><Relationship Id="rId2" Type="http://schemas.openxmlformats.org/officeDocument/2006/relationships/hyperlink" Target="mailto:vbradley@hsri.or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autisticadvocacy.org/home/about-asan/identity-first-language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Outcomes For Adults On The 	Autism Spectrum Receiving Services In 31 States: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Putting </a:t>
            </a:r>
            <a:r>
              <a:rPr lang="en-US" sz="2800" dirty="0"/>
              <a:t>The Research In Context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29000" y="3830114"/>
            <a:ext cx="5257800" cy="2308324"/>
          </a:xfr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Valerie J. Bradley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Human Services Research Institute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vbradley@hsri.org</a:t>
            </a:r>
            <a:endParaRPr lang="en-US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lang="en-US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Ari </a:t>
            </a:r>
            <a:r>
              <a:rPr lang="en-US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Ne’eman</a:t>
            </a:r>
            <a:endParaRPr lang="en-US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Autistic Self Advocacy Network</a:t>
            </a:r>
            <a:b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aneeman@autisticadvocacy.org</a:t>
            </a:r>
            <a:r>
              <a:rPr lang="en-US" dirty="0">
                <a:solidFill>
                  <a:srgbClr val="178EA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4714"/>
            <a:ext cx="3066881" cy="1353036"/>
          </a:xfrm>
          <a:prstGeom prst="rect">
            <a:avLst/>
          </a:prstGeom>
        </p:spPr>
      </p:pic>
      <p:pic>
        <p:nvPicPr>
          <p:cNvPr id="6" name="image7.png" descr="image003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288" y="4257307"/>
            <a:ext cx="2990851" cy="10477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962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NCI data show regarding outcomes for Autistic adults receiving public services?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 Core Indicators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14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NATIONAL CORE INDICATORS (NCI)?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NASDDDS, HSRI &amp; State DD Directors</a:t>
            </a:r>
          </a:p>
          <a:p>
            <a:pPr lvl="1"/>
            <a:r>
              <a:rPr lang="en-US" dirty="0"/>
              <a:t>Multi-state collaboration</a:t>
            </a:r>
          </a:p>
          <a:p>
            <a:pPr lvl="1"/>
            <a:r>
              <a:rPr lang="en-US" dirty="0"/>
              <a:t>Launched in 1997 in 13 participating states – now in 45 states (including DC) and 22 sub-state areas</a:t>
            </a:r>
          </a:p>
          <a:p>
            <a:r>
              <a:rPr lang="en-US" dirty="0"/>
              <a:t>Goal: Measure performance of public systems for people with intellectual and developmental disabilities by looking at outcomes</a:t>
            </a:r>
          </a:p>
          <a:p>
            <a:pPr lvl="1"/>
            <a:r>
              <a:rPr lang="en-US" dirty="0"/>
              <a:t>Help state DD systems assess performance by benchmarking, comparing to other states</a:t>
            </a:r>
          </a:p>
          <a:p>
            <a:pPr lvl="1"/>
            <a:r>
              <a:rPr lang="en-US" dirty="0"/>
              <a:t>Domains: employment, community inclusion, choice, rights, health, safety, relationships, service satisfaction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3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NCI State Participation </a:t>
            </a:r>
            <a:r>
              <a:rPr lang="en-US" dirty="0" smtClean="0"/>
              <a:t>2015-16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5" y="1628789"/>
            <a:ext cx="6978869" cy="4562199"/>
          </a:xfrm>
        </p:spPr>
      </p:pic>
    </p:spTree>
    <p:extLst>
      <p:ext uri="{BB962C8B-B14F-4D97-AF65-F5344CB8AC3E}">
        <p14:creationId xmlns:p14="http://schemas.microsoft.com/office/powerpoint/2010/main" val="3296089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Source: Adult Consumer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Standardized, face-to-face interview with a sample of individuals receiving services</a:t>
            </a:r>
          </a:p>
          <a:p>
            <a:pPr lvl="1"/>
            <a:r>
              <a:rPr lang="en-US" dirty="0"/>
              <a:t>Background Information - includes health information</a:t>
            </a:r>
          </a:p>
          <a:p>
            <a:pPr lvl="1"/>
            <a:r>
              <a:rPr lang="en-US" dirty="0"/>
              <a:t>Section I (no proxies allowed)</a:t>
            </a:r>
          </a:p>
          <a:p>
            <a:pPr lvl="1"/>
            <a:r>
              <a:rPr lang="en-US" dirty="0"/>
              <a:t>Section II (proxies allowed)</a:t>
            </a:r>
          </a:p>
          <a:p>
            <a:r>
              <a:rPr lang="en-US" dirty="0"/>
              <a:t>No pre-screening procedures</a:t>
            </a:r>
          </a:p>
          <a:p>
            <a:r>
              <a:rPr lang="en-US" dirty="0"/>
              <a:t>Conducted with adults only (18 and over) receiving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/>
              <a:t>least one service in addition to case management</a:t>
            </a:r>
          </a:p>
          <a:p>
            <a:r>
              <a:rPr lang="en-US" dirty="0"/>
              <a:t>Section I and Section II together take 50 minutes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on average)</a:t>
            </a:r>
          </a:p>
          <a:p>
            <a:endParaRPr lang="en-US" dirty="0"/>
          </a:p>
        </p:txBody>
      </p:sp>
      <p:pic>
        <p:nvPicPr>
          <p:cNvPr id="4" name="image16.png" descr="http://www.enventure.co.uk/wp-content/uploads/2015/03/icn-face-to-face@2x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37190" y="1904332"/>
            <a:ext cx="1866901" cy="20955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70784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for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NCI Consumer Survey Data, 2013-14</a:t>
            </a:r>
          </a:p>
          <a:p>
            <a:pPr lvl="1"/>
            <a:r>
              <a:rPr lang="en-US" dirty="0"/>
              <a:t>30 </a:t>
            </a:r>
            <a:r>
              <a:rPr lang="en-US" dirty="0" smtClean="0"/>
              <a:t>states, DC, and 1 </a:t>
            </a:r>
            <a:r>
              <a:rPr lang="en-US" dirty="0"/>
              <a:t>sub-state entity  </a:t>
            </a:r>
          </a:p>
          <a:p>
            <a:pPr lvl="1"/>
            <a:r>
              <a:rPr lang="en-US" dirty="0"/>
              <a:t>15,525 individual surveys</a:t>
            </a:r>
          </a:p>
          <a:p>
            <a:r>
              <a:rPr lang="en-US" dirty="0" smtClean="0"/>
              <a:t>Subsample </a:t>
            </a:r>
            <a:r>
              <a:rPr lang="en-US" dirty="0"/>
              <a:t>identified: </a:t>
            </a:r>
          </a:p>
          <a:p>
            <a:pPr lvl="1"/>
            <a:r>
              <a:rPr lang="en-US" dirty="0"/>
              <a:t>Diagnosis of “Autism Spectrum Disorder (i.e., Autism, Asperger Syndrome, Pervasive Developmental Disorder)” identified in background</a:t>
            </a:r>
          </a:p>
          <a:p>
            <a:pPr lvl="1"/>
            <a:r>
              <a:rPr lang="en-US" dirty="0"/>
              <a:t>Information on diagnoses taken from agency records</a:t>
            </a:r>
          </a:p>
          <a:p>
            <a:pPr lvl="1"/>
            <a:r>
              <a:rPr lang="en-US" dirty="0"/>
              <a:t>The total number of records indicating the presence of ASD was 2,277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13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NCI data show about Autistic adults receiving state I/DD services?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 Core Indicators</a:t>
            </a:r>
            <a:endParaRPr lang="en-US" dirty="0"/>
          </a:p>
        </p:txBody>
      </p:sp>
      <p:pic>
        <p:nvPicPr>
          <p:cNvPr id="6" name="image1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0587" y="278524"/>
            <a:ext cx="2524126" cy="1676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62168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87934871"/>
              </p:ext>
            </p:extLst>
          </p:nvPr>
        </p:nvGraphicFramePr>
        <p:xfrm>
          <a:off x="457200" y="1600200"/>
          <a:ext cx="4038600" cy="410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25279045"/>
              </p:ext>
            </p:extLst>
          </p:nvPr>
        </p:nvGraphicFramePr>
        <p:xfrm>
          <a:off x="4648200" y="1600200"/>
          <a:ext cx="4038600" cy="410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18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93397" y="1078452"/>
            <a:ext cx="2357205" cy="86093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321"/>
          <p:cNvSpPr/>
          <p:nvPr/>
        </p:nvSpPr>
        <p:spPr>
          <a:xfrm>
            <a:off x="1804308" y="1953666"/>
            <a:ext cx="1495941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 sz="1400" dirty="0">
                <a:solidFill>
                  <a:srgbClr val="333333"/>
                </a:solidFill>
              </a:rPr>
              <a:t>25% </a:t>
            </a:r>
            <a:r>
              <a:rPr lang="en-US" sz="1400" dirty="0" smtClean="0">
                <a:solidFill>
                  <a:srgbClr val="333333"/>
                </a:solidFill>
              </a:rPr>
              <a:t/>
            </a:r>
            <a:br>
              <a:rPr lang="en-US" sz="1400" dirty="0" smtClean="0">
                <a:solidFill>
                  <a:srgbClr val="333333"/>
                </a:solidFill>
              </a:rPr>
            </a:br>
            <a:r>
              <a:rPr sz="1400" dirty="0" smtClean="0">
                <a:solidFill>
                  <a:srgbClr val="333333"/>
                </a:solidFill>
              </a:rPr>
              <a:t>of </a:t>
            </a:r>
            <a:r>
              <a:rPr sz="1400" dirty="0">
                <a:solidFill>
                  <a:srgbClr val="333333"/>
                </a:solidFill>
              </a:rPr>
              <a:t>those who reported ASD Diagnosis are female</a:t>
            </a:r>
          </a:p>
        </p:txBody>
      </p:sp>
      <p:sp>
        <p:nvSpPr>
          <p:cNvPr id="14" name="Oval 13"/>
          <p:cNvSpPr/>
          <p:nvPr/>
        </p:nvSpPr>
        <p:spPr>
          <a:xfrm>
            <a:off x="1815662" y="1939386"/>
            <a:ext cx="1501535" cy="1255759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hape 317"/>
          <p:cNvSpPr/>
          <p:nvPr/>
        </p:nvSpPr>
        <p:spPr>
          <a:xfrm>
            <a:off x="4061883" y="5300585"/>
            <a:ext cx="1020231" cy="226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marL="342900" lvl="0" indent="-342900">
              <a:spcBef>
                <a:spcPts val="500"/>
              </a:spcBef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sz="2400" i="1" dirty="0">
                <a:solidFill>
                  <a:srgbClr val="333333"/>
                </a:solidFill>
              </a:rPr>
              <a:t>p</a:t>
            </a:r>
            <a:r>
              <a:rPr sz="2400" dirty="0">
                <a:solidFill>
                  <a:srgbClr val="333333"/>
                </a:solidFill>
              </a:rPr>
              <a:t>&lt;=.001</a:t>
            </a:r>
          </a:p>
        </p:txBody>
      </p:sp>
    </p:spTree>
    <p:extLst>
      <p:ext uri="{BB962C8B-B14F-4D97-AF65-F5344CB8AC3E}">
        <p14:creationId xmlns:p14="http://schemas.microsoft.com/office/powerpoint/2010/main" val="1422021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Demographics: Age and Residence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3237732"/>
              </p:ext>
            </p:extLst>
          </p:nvPr>
        </p:nvGraphicFramePr>
        <p:xfrm>
          <a:off x="457200" y="1600200"/>
          <a:ext cx="4038600" cy="410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28708471"/>
              </p:ext>
            </p:extLst>
          </p:nvPr>
        </p:nvGraphicFramePr>
        <p:xfrm>
          <a:off x="4648200" y="1600200"/>
          <a:ext cx="4038600" cy="410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hape 329"/>
          <p:cNvSpPr/>
          <p:nvPr/>
        </p:nvSpPr>
        <p:spPr>
          <a:xfrm>
            <a:off x="1942144" y="5707117"/>
            <a:ext cx="6026730" cy="5539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33333"/>
                </a:solidFill>
              </a:rPr>
              <a:t>Average age of respondents with ASD Diagnosis: </a:t>
            </a:r>
            <a:r>
              <a:rPr b="1">
                <a:solidFill>
                  <a:srgbClr val="333333"/>
                </a:solidFill>
              </a:rPr>
              <a:t>33.5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33333"/>
                </a:solidFill>
              </a:rPr>
              <a:t>Average age of respondents without ASD Diagnosis: </a:t>
            </a:r>
            <a:r>
              <a:rPr b="1" dirty="0">
                <a:solidFill>
                  <a:srgbClr val="333333"/>
                </a:solidFill>
              </a:rPr>
              <a:t>44.9</a:t>
            </a:r>
          </a:p>
        </p:txBody>
      </p:sp>
    </p:spTree>
    <p:extLst>
      <p:ext uri="{BB962C8B-B14F-4D97-AF65-F5344CB8AC3E}">
        <p14:creationId xmlns:p14="http://schemas.microsoft.com/office/powerpoint/2010/main" val="4087702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More Individuals with Autism Have a Mental Health Diagnoses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422020"/>
              </p:ext>
            </p:extLst>
          </p:nvPr>
        </p:nvGraphicFramePr>
        <p:xfrm>
          <a:off x="457200" y="1417638"/>
          <a:ext cx="8229600" cy="3837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hape 340"/>
          <p:cNvSpPr/>
          <p:nvPr/>
        </p:nvSpPr>
        <p:spPr>
          <a:xfrm>
            <a:off x="457200" y="5389030"/>
            <a:ext cx="8471143" cy="881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33333"/>
                </a:solidFill>
              </a:rPr>
              <a:t>Autistic individuals were far more likely to be reported as receiving </a:t>
            </a:r>
            <a:r>
              <a:rPr b="1" dirty="0">
                <a:solidFill>
                  <a:srgbClr val="333333"/>
                </a:solidFill>
              </a:rPr>
              <a:t>medications</a:t>
            </a:r>
            <a:r>
              <a:rPr dirty="0">
                <a:solidFill>
                  <a:srgbClr val="333333"/>
                </a:solidFill>
              </a:rPr>
              <a:t> for anxiety, mood, behavior or psychotic disorders:  </a:t>
            </a:r>
            <a:r>
              <a:rPr b="1" dirty="0">
                <a:solidFill>
                  <a:srgbClr val="333333"/>
                </a:solidFill>
              </a:rPr>
              <a:t>ASD Diagnosis: 72% No ASD Diagnosis: 52% </a:t>
            </a:r>
          </a:p>
        </p:txBody>
      </p:sp>
      <p:sp>
        <p:nvSpPr>
          <p:cNvPr id="11" name="Shape 336"/>
          <p:cNvSpPr/>
          <p:nvPr/>
        </p:nvSpPr>
        <p:spPr>
          <a:xfrm>
            <a:off x="669942" y="4648989"/>
            <a:ext cx="3664302" cy="507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marL="130065" lvl="0" indent="-130065">
              <a:spcBef>
                <a:spcPts val="200"/>
              </a:spcBef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sz="1100" i="1" dirty="0">
                <a:solidFill>
                  <a:srgbClr val="333333"/>
                </a:solidFill>
              </a:rPr>
              <a:t>***p </a:t>
            </a:r>
            <a:r>
              <a:rPr sz="1100" dirty="0">
                <a:solidFill>
                  <a:srgbClr val="333333"/>
                </a:solidFill>
              </a:rPr>
              <a:t>≤.001</a:t>
            </a:r>
          </a:p>
        </p:txBody>
      </p:sp>
      <p:sp>
        <p:nvSpPr>
          <p:cNvPr id="12" name="Shape 338"/>
          <p:cNvSpPr/>
          <p:nvPr/>
        </p:nvSpPr>
        <p:spPr>
          <a:xfrm>
            <a:off x="6932464" y="2435124"/>
            <a:ext cx="1544129" cy="1144124"/>
          </a:xfrm>
          <a:prstGeom prst="wedgeEllipseCallout">
            <a:avLst>
              <a:gd name="adj1" fmla="val -20833"/>
              <a:gd name="adj2" fmla="val 62500"/>
            </a:avLst>
          </a:prstGeom>
          <a:gradFill>
            <a:gsLst>
              <a:gs pos="0">
                <a:srgbClr val="A0CA4A"/>
              </a:gs>
              <a:gs pos="100000">
                <a:srgbClr val="DAFFA3"/>
              </a:gs>
            </a:gsLst>
            <a:lin ang="16200000"/>
          </a:gradFill>
          <a:ln>
            <a:solidFill>
              <a:srgbClr val="98B955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 339"/>
          <p:cNvSpPr/>
          <p:nvPr/>
        </p:nvSpPr>
        <p:spPr>
          <a:xfrm>
            <a:off x="6932464" y="2750946"/>
            <a:ext cx="1552755" cy="390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 dirty="0">
                <a:solidFill>
                  <a:srgbClr val="333333"/>
                </a:solidFill>
              </a:rPr>
              <a:t>49% of those with ASD have behavior challenges</a:t>
            </a:r>
          </a:p>
        </p:txBody>
      </p:sp>
    </p:spTree>
    <p:extLst>
      <p:ext uri="{BB962C8B-B14F-4D97-AF65-F5344CB8AC3E}">
        <p14:creationId xmlns:p14="http://schemas.microsoft.com/office/powerpoint/2010/main" val="4237574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810052" y="6440787"/>
            <a:ext cx="676512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National Core Indicators (NCI) </a:t>
            </a:r>
          </a:p>
        </p:txBody>
      </p:sp>
      <p:sp>
        <p:nvSpPr>
          <p:cNvPr id="343" name="Shape 34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16052">
              <a:defRPr sz="3549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49" b="1" dirty="0" smtClean="0">
                <a:solidFill>
                  <a:srgbClr val="B06100"/>
                </a:solidFill>
              </a:rPr>
              <a:t>More Individuals with Autism Have Guardians</a:t>
            </a:r>
            <a:endParaRPr sz="3549" b="1" dirty="0">
              <a:solidFill>
                <a:srgbClr val="B06100"/>
              </a:solidFill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810051" y="1576387"/>
            <a:ext cx="787674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33333"/>
                </a:solidFill>
              </a:rPr>
              <a:t>Guardianship status of Adult Consumer Survey respondents by ASD diagnosis</a:t>
            </a:r>
          </a:p>
        </p:txBody>
      </p:sp>
      <p:sp>
        <p:nvSpPr>
          <p:cNvPr id="345" name="Shape 345"/>
          <p:cNvSpPr/>
          <p:nvPr/>
        </p:nvSpPr>
        <p:spPr>
          <a:xfrm>
            <a:off x="1509622" y="1945720"/>
            <a:ext cx="3493700" cy="2372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60" y="10800"/>
                </a:moveTo>
                <a:cubicBezTo>
                  <a:pt x="360" y="16472"/>
                  <a:pt x="5034" y="21070"/>
                  <a:pt x="10800" y="21070"/>
                </a:cubicBezTo>
                <a:cubicBezTo>
                  <a:pt x="16566" y="21070"/>
                  <a:pt x="21240" y="16472"/>
                  <a:pt x="21240" y="10800"/>
                </a:cubicBezTo>
                <a:cubicBezTo>
                  <a:pt x="21240" y="5128"/>
                  <a:pt x="16566" y="530"/>
                  <a:pt x="10800" y="530"/>
                </a:cubicBezTo>
                <a:cubicBezTo>
                  <a:pt x="5034" y="530"/>
                  <a:pt x="360" y="5128"/>
                  <a:pt x="360" y="10800"/>
                </a:cubicBezTo>
                <a:close/>
              </a:path>
            </a:pathLst>
          </a:custGeom>
          <a:gradFill>
            <a:gsLst>
              <a:gs pos="86000">
                <a:srgbClr val="A0CA4A"/>
              </a:gs>
              <a:gs pos="100000">
                <a:srgbClr val="DAFFA3"/>
              </a:gs>
            </a:gsLst>
            <a:lin ang="16200000"/>
          </a:gradFill>
          <a:ln>
            <a:solidFill>
              <a:srgbClr val="98B955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  <p:graphicFrame>
        <p:nvGraphicFramePr>
          <p:cNvPr id="346" name="Chart 346"/>
          <p:cNvGraphicFramePr/>
          <p:nvPr>
            <p:extLst>
              <p:ext uri="{D42A27DB-BD31-4B8C-83A1-F6EECF244321}">
                <p14:modId xmlns:p14="http://schemas.microsoft.com/office/powerpoint/2010/main" val="2023502755"/>
              </p:ext>
            </p:extLst>
          </p:nvPr>
        </p:nvGraphicFramePr>
        <p:xfrm>
          <a:off x="1164350" y="2026478"/>
          <a:ext cx="6809356" cy="3420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7" name="Shape 347"/>
          <p:cNvSpPr/>
          <p:nvPr/>
        </p:nvSpPr>
        <p:spPr>
          <a:xfrm>
            <a:off x="1318059" y="5058134"/>
            <a:ext cx="3424995" cy="358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marL="130065" lvl="0" indent="-130065">
              <a:spcBef>
                <a:spcPts val="200"/>
              </a:spcBef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333333"/>
                </a:solidFill>
              </a:rPr>
              <a:t>***</a:t>
            </a:r>
            <a:r>
              <a:rPr sz="1100" i="1">
                <a:solidFill>
                  <a:srgbClr val="333333"/>
                </a:solidFill>
              </a:rPr>
              <a:t>p</a:t>
            </a:r>
            <a:r>
              <a:rPr sz="11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≤</a:t>
            </a:r>
            <a:r>
              <a:rPr sz="1100">
                <a:solidFill>
                  <a:srgbClr val="333333"/>
                </a:solidFill>
              </a:rPr>
              <a:t>.001</a:t>
            </a:r>
          </a:p>
        </p:txBody>
      </p:sp>
    </p:spTree>
    <p:extLst>
      <p:ext uri="{BB962C8B-B14F-4D97-AF65-F5344CB8AC3E}">
        <p14:creationId xmlns:p14="http://schemas.microsoft.com/office/powerpoint/2010/main" val="59110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kern="2500" dirty="0"/>
              <a:t>Within the autism and Autistic communities, a wide variety of different linguistic preferences exist, with many individuals on the autism spectrum preferring the use of “identity-first” language rather than “person-first”.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kern="2500" dirty="0" smtClean="0"/>
              <a:t>Within </a:t>
            </a:r>
            <a:r>
              <a:rPr lang="en-US" kern="2500" dirty="0"/>
              <a:t>this presentation, we will alternate between “person on the autism spectrum” and “autistic person”.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kern="2500" dirty="0"/>
              <a:t>See </a:t>
            </a:r>
            <a:r>
              <a:rPr lang="en-US" kern="2500" dirty="0">
                <a:hlinkClick r:id="rId2"/>
              </a:rPr>
              <a:t>http://</a:t>
            </a:r>
            <a:r>
              <a:rPr lang="en-US" kern="2500" dirty="0" smtClean="0">
                <a:hlinkClick r:id="rId2"/>
              </a:rPr>
              <a:t>autisticadvocacy.org/home/about-asan/identity-first-language/</a:t>
            </a:r>
            <a:r>
              <a:rPr lang="en-US" kern="2500" dirty="0" smtClean="0"/>
              <a:t>  </a:t>
            </a:r>
            <a:r>
              <a:rPr lang="en-US" kern="2500" dirty="0"/>
              <a:t>for more details</a:t>
            </a:r>
            <a:r>
              <a:rPr lang="en-US" kern="2500" dirty="0" smtClean="0"/>
              <a:t>.</a:t>
            </a:r>
            <a:endParaRPr lang="en-US" kern="2500" dirty="0"/>
          </a:p>
        </p:txBody>
      </p:sp>
    </p:spTree>
    <p:extLst>
      <p:ext uri="{BB962C8B-B14F-4D97-AF65-F5344CB8AC3E}">
        <p14:creationId xmlns:p14="http://schemas.microsoft.com/office/powerpoint/2010/main" val="2633071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People with Autism Less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Likely to </a:t>
            </a:r>
            <a:r>
              <a:rPr lang="en-US" dirty="0"/>
              <a:t>Live in Their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Own </a:t>
            </a:r>
            <a:r>
              <a:rPr lang="en-US" dirty="0"/>
              <a:t>Home/Apartment</a:t>
            </a:r>
          </a:p>
        </p:txBody>
      </p:sp>
      <p:graphicFrame>
        <p:nvGraphicFramePr>
          <p:cNvPr id="5" name="Chart 351"/>
          <p:cNvGraphicFramePr/>
          <p:nvPr>
            <p:extLst>
              <p:ext uri="{D42A27DB-BD31-4B8C-83A1-F6EECF244321}">
                <p14:modId xmlns:p14="http://schemas.microsoft.com/office/powerpoint/2010/main" val="2664616787"/>
              </p:ext>
            </p:extLst>
          </p:nvPr>
        </p:nvGraphicFramePr>
        <p:xfrm>
          <a:off x="668194" y="1576552"/>
          <a:ext cx="7803144" cy="4309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hape 353"/>
          <p:cNvSpPr/>
          <p:nvPr/>
        </p:nvSpPr>
        <p:spPr>
          <a:xfrm>
            <a:off x="2881228" y="1837404"/>
            <a:ext cx="3398825" cy="612514"/>
          </a:xfrm>
          <a:prstGeom prst="rect">
            <a:avLst/>
          </a:prstGeom>
          <a:solidFill>
            <a:srgbClr val="FFFFFF"/>
          </a:solidFill>
          <a:ln>
            <a:solidFill>
              <a:srgbClr val="333333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130065" indent="-130065">
              <a:spcBef>
                <a:spcPts val="200"/>
              </a:spcBef>
              <a:buSzPct val="100000"/>
              <a:buFont typeface="Arial"/>
              <a:buChar char="•"/>
              <a:defRPr sz="1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333333"/>
                </a:solidFill>
              </a:rPr>
              <a:t>22% of those with no ASD diagnosis live in their own home or apartment. 10% of those with an ASD diagnosis live in their own home or apartment</a:t>
            </a:r>
          </a:p>
        </p:txBody>
      </p:sp>
      <p:sp>
        <p:nvSpPr>
          <p:cNvPr id="7" name="Shape 354"/>
          <p:cNvSpPr/>
          <p:nvPr/>
        </p:nvSpPr>
        <p:spPr>
          <a:xfrm>
            <a:off x="3776714" y="2561043"/>
            <a:ext cx="569344" cy="983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47"/>
                </a:moveTo>
                <a:lnTo>
                  <a:pt x="5400" y="15347"/>
                </a:lnTo>
                <a:lnTo>
                  <a:pt x="5400" y="0"/>
                </a:lnTo>
                <a:lnTo>
                  <a:pt x="16200" y="0"/>
                </a:lnTo>
                <a:lnTo>
                  <a:pt x="16200" y="15347"/>
                </a:lnTo>
                <a:lnTo>
                  <a:pt x="21600" y="15347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333333"/>
              </a:gs>
              <a:gs pos="100000">
                <a:srgbClr val="BDBDBD"/>
              </a:gs>
            </a:gsLst>
            <a:lin ang="16200000"/>
          </a:gradFill>
          <a:ln>
            <a:solidFill>
              <a:srgbClr val="323232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image2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530" y="5491409"/>
            <a:ext cx="880733" cy="426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2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79732" y="13505"/>
            <a:ext cx="2164269" cy="11644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2717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Fewer People With </a:t>
            </a:r>
            <a:r>
              <a:rPr lang="en-US" dirty="0" smtClean="0"/>
              <a:t>ASD </a:t>
            </a:r>
            <a:r>
              <a:rPr lang="en-US" dirty="0"/>
              <a:t>Use Words to Speak</a:t>
            </a:r>
          </a:p>
        </p:txBody>
      </p:sp>
      <p:graphicFrame>
        <p:nvGraphicFramePr>
          <p:cNvPr id="4" name="Chart 359"/>
          <p:cNvGraphicFramePr/>
          <p:nvPr>
            <p:extLst>
              <p:ext uri="{D42A27DB-BD31-4B8C-83A1-F6EECF244321}">
                <p14:modId xmlns:p14="http://schemas.microsoft.com/office/powerpoint/2010/main" val="2020024952"/>
              </p:ext>
            </p:extLst>
          </p:nvPr>
        </p:nvGraphicFramePr>
        <p:xfrm>
          <a:off x="830317" y="1548461"/>
          <a:ext cx="7483365" cy="4205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2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5876" y="5235328"/>
            <a:ext cx="987174" cy="5185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 366"/>
          <p:cNvGrpSpPr/>
          <p:nvPr/>
        </p:nvGrpSpPr>
        <p:grpSpPr>
          <a:xfrm>
            <a:off x="2745853" y="1344183"/>
            <a:ext cx="2504978" cy="1864300"/>
            <a:chOff x="0" y="0"/>
            <a:chExt cx="2504977" cy="1864298"/>
          </a:xfrm>
        </p:grpSpPr>
        <p:sp>
          <p:nvSpPr>
            <p:cNvPr id="7" name="Shape 361"/>
            <p:cNvSpPr/>
            <p:nvPr/>
          </p:nvSpPr>
          <p:spPr>
            <a:xfrm>
              <a:off x="0" y="0"/>
              <a:ext cx="2504978" cy="1624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lnTo>
                    <a:pt x="6778" y="2419"/>
                  </a:ln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lnTo>
                    <a:pt x="14418" y="1119"/>
                  </a:ln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lnTo>
                    <a:pt x="13801" y="17556"/>
                  </a:ln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lnTo>
                    <a:pt x="7973" y="18727"/>
                  </a:ln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EBF1DE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Shape 362"/>
            <p:cNvSpPr/>
            <p:nvPr/>
          </p:nvSpPr>
          <p:spPr>
            <a:xfrm>
              <a:off x="694118" y="1494505"/>
              <a:ext cx="270295" cy="270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EBF1DE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 363"/>
            <p:cNvSpPr/>
            <p:nvPr/>
          </p:nvSpPr>
          <p:spPr>
            <a:xfrm>
              <a:off x="669825" y="1674416"/>
              <a:ext cx="180197" cy="18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EBF1DE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 364"/>
            <p:cNvSpPr/>
            <p:nvPr/>
          </p:nvSpPr>
          <p:spPr>
            <a:xfrm>
              <a:off x="686730" y="1774200"/>
              <a:ext cx="90099" cy="9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EBF1DE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 365"/>
            <p:cNvSpPr/>
            <p:nvPr/>
          </p:nvSpPr>
          <p:spPr>
            <a:xfrm>
              <a:off x="127197" y="82625"/>
              <a:ext cx="2295396" cy="1379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lnTo>
                    <a:pt x="1380" y="14010"/>
                  </a:ln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lnTo>
                    <a:pt x="14532" y="19050"/>
                  </a:ln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lnTo>
                    <a:pt x="17421" y="12116"/>
                  </a:ln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lnTo>
                    <a:pt x="21600" y="7649"/>
                  </a:ln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lnTo>
                    <a:pt x="19707" y="1814"/>
                  </a:ln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lnTo>
                    <a:pt x="14668" y="947"/>
                  </a:ln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lnTo>
                    <a:pt x="10888" y="1399"/>
                  </a:ln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lnTo>
                    <a:pt x="6452" y="1676"/>
                  </a:ln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4A7EBB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" name="Shape 367"/>
          <p:cNvSpPr/>
          <p:nvPr/>
        </p:nvSpPr>
        <p:spPr>
          <a:xfrm>
            <a:off x="3131387" y="1672556"/>
            <a:ext cx="1733910" cy="846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333333"/>
                </a:solidFill>
              </a:rPr>
              <a:t>30% of those with ASD diagnosis communicate primarily using gestures/body language</a:t>
            </a:r>
          </a:p>
        </p:txBody>
      </p:sp>
    </p:spTree>
    <p:extLst>
      <p:ext uri="{BB962C8B-B14F-4D97-AF65-F5344CB8AC3E}">
        <p14:creationId xmlns:p14="http://schemas.microsoft.com/office/powerpoint/2010/main" val="1759392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Autistic Adults Are Less </a:t>
            </a:r>
            <a:r>
              <a:rPr lang="en-US" dirty="0" smtClean="0"/>
              <a:t>Likely </a:t>
            </a:r>
            <a:r>
              <a:rPr lang="en-US" dirty="0"/>
              <a:t>to be Employed</a:t>
            </a:r>
          </a:p>
        </p:txBody>
      </p:sp>
      <p:graphicFrame>
        <p:nvGraphicFramePr>
          <p:cNvPr id="4" name="Chart 371"/>
          <p:cNvGraphicFramePr/>
          <p:nvPr>
            <p:extLst>
              <p:ext uri="{D42A27DB-BD31-4B8C-83A1-F6EECF244321}">
                <p14:modId xmlns:p14="http://schemas.microsoft.com/office/powerpoint/2010/main" val="3718800052"/>
              </p:ext>
            </p:extLst>
          </p:nvPr>
        </p:nvGraphicFramePr>
        <p:xfrm>
          <a:off x="746087" y="1417639"/>
          <a:ext cx="7689254" cy="4184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hape 374"/>
          <p:cNvSpPr/>
          <p:nvPr/>
        </p:nvSpPr>
        <p:spPr>
          <a:xfrm>
            <a:off x="911405" y="5427797"/>
            <a:ext cx="1097282" cy="6822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lvl="0">
              <a:lnSpc>
                <a:spcPct val="107000"/>
              </a:lnSpc>
              <a:defRPr>
                <a:solidFill>
                  <a:srgbClr val="000000"/>
                </a:solidFill>
              </a:defRPr>
            </a:pPr>
            <a:r>
              <a:rPr sz="1200" dirty="0">
                <a:solidFill>
                  <a:srgbClr val="333333"/>
                </a:solidFill>
              </a:rPr>
              <a:t>*</a:t>
            </a:r>
            <a:r>
              <a:rPr sz="1200" i="1" dirty="0">
                <a:solidFill>
                  <a:srgbClr val="333333"/>
                </a:solidFill>
              </a:rPr>
              <a:t>p </a:t>
            </a:r>
            <a:r>
              <a:rPr sz="1200" dirty="0">
                <a:solidFill>
                  <a:srgbClr val="333333"/>
                </a:solidFill>
              </a:rPr>
              <a:t>≤.05</a:t>
            </a:r>
          </a:p>
          <a:p>
            <a:pPr lvl="0">
              <a:lnSpc>
                <a:spcPct val="107000"/>
              </a:lnSpc>
              <a:defRPr>
                <a:solidFill>
                  <a:srgbClr val="000000"/>
                </a:solidFill>
              </a:defRPr>
            </a:pPr>
            <a:r>
              <a:rPr sz="1200" dirty="0">
                <a:solidFill>
                  <a:srgbClr val="333333"/>
                </a:solidFill>
              </a:rPr>
              <a:t>***</a:t>
            </a:r>
            <a:r>
              <a:rPr sz="1200" i="1" dirty="0">
                <a:solidFill>
                  <a:srgbClr val="333333"/>
                </a:solidFill>
              </a:rPr>
              <a:t>p </a:t>
            </a:r>
            <a:r>
              <a:rPr sz="1200" dirty="0">
                <a:solidFill>
                  <a:srgbClr val="333333"/>
                </a:solidFill>
              </a:rPr>
              <a:t>≤.001</a:t>
            </a:r>
          </a:p>
          <a:p>
            <a:pPr lvl="0">
              <a:lnSpc>
                <a:spcPct val="107000"/>
              </a:lnSpc>
              <a:spcBef>
                <a:spcPts val="800"/>
              </a:spcBef>
              <a:defRPr>
                <a:solidFill>
                  <a:srgbClr val="000000"/>
                </a:solidFill>
              </a:defRPr>
            </a:pPr>
            <a:r>
              <a:rPr sz="1200" dirty="0">
                <a:solidFill>
                  <a:srgbClr val="333333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13057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Autistic Adults Are Less Likely to Make Choices About Their Lives</a:t>
            </a:r>
          </a:p>
        </p:txBody>
      </p:sp>
      <p:graphicFrame>
        <p:nvGraphicFramePr>
          <p:cNvPr id="4" name="Chart 381"/>
          <p:cNvGraphicFramePr/>
          <p:nvPr>
            <p:extLst>
              <p:ext uri="{D42A27DB-BD31-4B8C-83A1-F6EECF244321}">
                <p14:modId xmlns:p14="http://schemas.microsoft.com/office/powerpoint/2010/main" val="2687212984"/>
              </p:ext>
            </p:extLst>
          </p:nvPr>
        </p:nvGraphicFramePr>
        <p:xfrm>
          <a:off x="377463" y="1417639"/>
          <a:ext cx="7946730" cy="390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hape 384"/>
          <p:cNvSpPr/>
          <p:nvPr/>
        </p:nvSpPr>
        <p:spPr>
          <a:xfrm>
            <a:off x="543463" y="5519715"/>
            <a:ext cx="8220976" cy="624655"/>
          </a:xfrm>
          <a:prstGeom prst="rect">
            <a:avLst/>
          </a:prstGeom>
          <a:solidFill>
            <a:srgbClr val="E6E0EC"/>
          </a:solidFill>
          <a:ln>
            <a:solidFill>
              <a:srgbClr val="333333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b="1">
                <a:solidFill>
                  <a:srgbClr val="333333"/>
                </a:solidFill>
              </a:rPr>
              <a:t>Of those with ASD Diagnosis</a:t>
            </a:r>
            <a:r>
              <a:rPr>
                <a:solidFill>
                  <a:srgbClr val="333333"/>
                </a:solidFill>
              </a:rPr>
              <a:t>: using a self directed supports option: 14%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b="1">
                <a:solidFill>
                  <a:srgbClr val="333333"/>
                </a:solidFill>
              </a:rPr>
              <a:t>Of those with No ASD Diagnosis</a:t>
            </a:r>
            <a:r>
              <a:rPr>
                <a:solidFill>
                  <a:srgbClr val="333333"/>
                </a:solidFill>
              </a:rPr>
              <a:t>: using a self directed supports option: 8%</a:t>
            </a:r>
          </a:p>
        </p:txBody>
      </p:sp>
      <p:sp>
        <p:nvSpPr>
          <p:cNvPr id="6" name="Shape 382"/>
          <p:cNvSpPr/>
          <p:nvPr/>
        </p:nvSpPr>
        <p:spPr>
          <a:xfrm>
            <a:off x="967740" y="5005966"/>
            <a:ext cx="3959673" cy="311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marL="130065" lvl="0" indent="-130065">
              <a:spcBef>
                <a:spcPts val="200"/>
              </a:spcBef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sz="1100" dirty="0">
                <a:solidFill>
                  <a:srgbClr val="333333"/>
                </a:solidFill>
              </a:rPr>
              <a:t>***</a:t>
            </a:r>
            <a:r>
              <a:rPr sz="1100" i="1" dirty="0">
                <a:solidFill>
                  <a:srgbClr val="333333"/>
                </a:solidFill>
              </a:rPr>
              <a:t>p</a:t>
            </a:r>
            <a:r>
              <a:rPr sz="11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≤</a:t>
            </a:r>
            <a:r>
              <a:rPr sz="1100" dirty="0">
                <a:solidFill>
                  <a:srgbClr val="333333"/>
                </a:solidFill>
              </a:rPr>
              <a:t>.001</a:t>
            </a:r>
          </a:p>
        </p:txBody>
      </p:sp>
    </p:spTree>
    <p:extLst>
      <p:ext uri="{BB962C8B-B14F-4D97-AF65-F5344CB8AC3E}">
        <p14:creationId xmlns:p14="http://schemas.microsoft.com/office/powerpoint/2010/main" val="1610993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/>
        </p:nvSpPr>
        <p:spPr>
          <a:xfrm>
            <a:off x="810052" y="6440787"/>
            <a:ext cx="676512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National Core Indicators (NCI) </a:t>
            </a:r>
          </a:p>
        </p:txBody>
      </p:sp>
      <p:sp>
        <p:nvSpPr>
          <p:cNvPr id="387" name="Shape 38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Autistics Adults </a:t>
            </a:r>
            <a:br>
              <a:rPr lang="en-US" dirty="0" smtClean="0"/>
            </a:br>
            <a:r>
              <a:rPr lang="en-US" dirty="0" smtClean="0"/>
              <a:t>Less Likely to </a:t>
            </a:r>
            <a:br>
              <a:rPr lang="en-US" dirty="0" smtClean="0"/>
            </a:br>
            <a:r>
              <a:rPr lang="en-US" dirty="0" smtClean="0"/>
              <a:t>Have Friends</a:t>
            </a:r>
            <a:endParaRPr lang="en-US" dirty="0"/>
          </a:p>
        </p:txBody>
      </p:sp>
      <p:graphicFrame>
        <p:nvGraphicFramePr>
          <p:cNvPr id="388" name="Chart 388"/>
          <p:cNvGraphicFramePr/>
          <p:nvPr>
            <p:extLst>
              <p:ext uri="{D42A27DB-BD31-4B8C-83A1-F6EECF244321}">
                <p14:modId xmlns:p14="http://schemas.microsoft.com/office/powerpoint/2010/main" val="2565897341"/>
              </p:ext>
            </p:extLst>
          </p:nvPr>
        </p:nvGraphicFramePr>
        <p:xfrm>
          <a:off x="1107200" y="2050799"/>
          <a:ext cx="7022629" cy="3396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" name="Shape 389"/>
          <p:cNvSpPr/>
          <p:nvPr/>
        </p:nvSpPr>
        <p:spPr>
          <a:xfrm>
            <a:off x="1318059" y="5058134"/>
            <a:ext cx="3424995" cy="358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marL="130065" lvl="0" indent="-130065">
              <a:spcBef>
                <a:spcPts val="200"/>
              </a:spcBef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333333"/>
                </a:solidFill>
              </a:rPr>
              <a:t>***</a:t>
            </a:r>
            <a:r>
              <a:rPr sz="1100" i="1">
                <a:solidFill>
                  <a:srgbClr val="333333"/>
                </a:solidFill>
              </a:rPr>
              <a:t>p</a:t>
            </a:r>
            <a:r>
              <a:rPr sz="11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≤</a:t>
            </a:r>
            <a:r>
              <a:rPr sz="1100">
                <a:solidFill>
                  <a:srgbClr val="333333"/>
                </a:solidFill>
              </a:rPr>
              <a:t>.001</a:t>
            </a:r>
          </a:p>
        </p:txBody>
      </p:sp>
      <p:pic>
        <p:nvPicPr>
          <p:cNvPr id="390" name="image2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10510" y="140112"/>
            <a:ext cx="2529330" cy="16770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4839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/>
        </p:nvSpPr>
        <p:spPr>
          <a:xfrm>
            <a:off x="810052" y="6440787"/>
            <a:ext cx="676512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National Core Indicators (NCI) </a:t>
            </a:r>
          </a:p>
        </p:txBody>
      </p:sp>
      <p:sp>
        <p:nvSpPr>
          <p:cNvPr id="387" name="Shape 38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l" defTabSz="416052">
              <a:defRPr sz="1800" b="0">
                <a:solidFill>
                  <a:srgbClr val="000000"/>
                </a:solidFill>
              </a:defRPr>
            </a:pPr>
            <a:r>
              <a:rPr lang="en-US" sz="3549" dirty="0" smtClean="0">
                <a:solidFill>
                  <a:srgbClr val="B06100"/>
                </a:solidFill>
              </a:rPr>
              <a:t>Autistics Adults </a:t>
            </a:r>
            <a:r>
              <a:rPr sz="3549" dirty="0" smtClean="0">
                <a:solidFill>
                  <a:srgbClr val="B06100"/>
                </a:solidFill>
              </a:rPr>
              <a:t>Less</a:t>
            </a:r>
            <a:r>
              <a:rPr sz="3549" dirty="0">
                <a:solidFill>
                  <a:srgbClr val="B06100"/>
                </a:solidFill>
              </a:rPr>
              <a:t/>
            </a:r>
            <a:br>
              <a:rPr sz="3549" dirty="0">
                <a:solidFill>
                  <a:srgbClr val="B06100"/>
                </a:solidFill>
              </a:rPr>
            </a:br>
            <a:r>
              <a:rPr sz="3549" dirty="0">
                <a:solidFill>
                  <a:srgbClr val="B06100"/>
                </a:solidFill>
              </a:rPr>
              <a:t> Likely to Have Friends</a:t>
            </a:r>
          </a:p>
        </p:txBody>
      </p:sp>
      <p:graphicFrame>
        <p:nvGraphicFramePr>
          <p:cNvPr id="388" name="Chart 388"/>
          <p:cNvGraphicFramePr/>
          <p:nvPr/>
        </p:nvGraphicFramePr>
        <p:xfrm>
          <a:off x="1107200" y="2050799"/>
          <a:ext cx="7022629" cy="3396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" name="Shape 389"/>
          <p:cNvSpPr/>
          <p:nvPr/>
        </p:nvSpPr>
        <p:spPr>
          <a:xfrm>
            <a:off x="1318059" y="5058134"/>
            <a:ext cx="3424995" cy="358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marL="130065" lvl="0" indent="-130065">
              <a:spcBef>
                <a:spcPts val="200"/>
              </a:spcBef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sz="1100">
                <a:solidFill>
                  <a:srgbClr val="333333"/>
                </a:solidFill>
              </a:rPr>
              <a:t>***</a:t>
            </a:r>
            <a:r>
              <a:rPr sz="1100" i="1">
                <a:solidFill>
                  <a:srgbClr val="333333"/>
                </a:solidFill>
              </a:rPr>
              <a:t>p</a:t>
            </a:r>
            <a:r>
              <a:rPr sz="11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≤</a:t>
            </a:r>
            <a:r>
              <a:rPr sz="1100">
                <a:solidFill>
                  <a:srgbClr val="333333"/>
                </a:solidFill>
              </a:rPr>
              <a:t>.001</a:t>
            </a:r>
          </a:p>
        </p:txBody>
      </p:sp>
      <p:pic>
        <p:nvPicPr>
          <p:cNvPr id="390" name="image2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20032" y="255726"/>
            <a:ext cx="2529330" cy="16770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6184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/>
          </p:cNvSpPr>
          <p:nvPr>
            <p:ph type="title"/>
          </p:nvPr>
        </p:nvSpPr>
        <p:spPr>
          <a:xfrm>
            <a:off x="722312" y="3077718"/>
            <a:ext cx="7772401" cy="305022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800" b="1">
                <a:solidFill>
                  <a:srgbClr val="FFFFFF"/>
                </a:solidFill>
              </a:rPr>
              <a:t>What are the Policy Initiatives that Will Enhance Outcomes for Autistic Adults?</a:t>
            </a:r>
          </a:p>
        </p:txBody>
      </p:sp>
      <p:pic>
        <p:nvPicPr>
          <p:cNvPr id="393" name="image2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8245" y="424205"/>
            <a:ext cx="3626427" cy="20418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199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B06100"/>
                </a:solidFill>
              </a:rPr>
              <a:t>Key Policy Issues</a:t>
            </a:r>
          </a:p>
        </p:txBody>
      </p:sp>
      <p:sp>
        <p:nvSpPr>
          <p:cNvPr id="396" name="Shape 396"/>
          <p:cNvSpPr>
            <a:spLocks noGrp="1"/>
          </p:cNvSpPr>
          <p:nvPr>
            <p:ph type="body" idx="1"/>
          </p:nvPr>
        </p:nvSpPr>
        <p:spPr>
          <a:xfrm>
            <a:off x="1013012" y="1296915"/>
            <a:ext cx="7117976" cy="46458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15468" lvl="0" indent="-315468" defTabSz="420623">
              <a:defRPr sz="1800">
                <a:solidFill>
                  <a:srgbClr val="000000"/>
                </a:solidFill>
              </a:defRPr>
            </a:pPr>
            <a:r>
              <a:rPr sz="2668">
                <a:solidFill>
                  <a:srgbClr val="333333"/>
                </a:solidFill>
              </a:rPr>
              <a:t>Research</a:t>
            </a:r>
          </a:p>
          <a:p>
            <a:pPr marL="315468" lvl="0" indent="-315468" defTabSz="420623">
              <a:defRPr sz="1800">
                <a:solidFill>
                  <a:srgbClr val="000000"/>
                </a:solidFill>
              </a:defRPr>
            </a:pPr>
            <a:endParaRPr sz="2668">
              <a:solidFill>
                <a:srgbClr val="333333"/>
              </a:solidFill>
            </a:endParaRPr>
          </a:p>
          <a:p>
            <a:pPr marL="315468" lvl="0" indent="-315468" defTabSz="420623">
              <a:defRPr sz="1800">
                <a:solidFill>
                  <a:srgbClr val="000000"/>
                </a:solidFill>
              </a:defRPr>
            </a:pPr>
            <a:r>
              <a:rPr sz="2668">
                <a:solidFill>
                  <a:srgbClr val="333333"/>
                </a:solidFill>
              </a:rPr>
              <a:t>Long Term Services and Supports</a:t>
            </a:r>
          </a:p>
          <a:p>
            <a:pPr marL="315468" lvl="0" indent="-315468" defTabSz="420623">
              <a:defRPr sz="1800">
                <a:solidFill>
                  <a:srgbClr val="000000"/>
                </a:solidFill>
              </a:defRPr>
            </a:pPr>
            <a:endParaRPr sz="2668">
              <a:solidFill>
                <a:srgbClr val="333333"/>
              </a:solidFill>
            </a:endParaRPr>
          </a:p>
          <a:p>
            <a:pPr marL="315468" lvl="0" indent="-315468" defTabSz="420623">
              <a:defRPr sz="1800">
                <a:solidFill>
                  <a:srgbClr val="000000"/>
                </a:solidFill>
              </a:defRPr>
            </a:pPr>
            <a:r>
              <a:rPr sz="2668">
                <a:solidFill>
                  <a:srgbClr val="333333"/>
                </a:solidFill>
              </a:rPr>
              <a:t>Housing</a:t>
            </a:r>
          </a:p>
          <a:p>
            <a:pPr marL="315468" lvl="0" indent="-315468" defTabSz="420623">
              <a:defRPr sz="1800">
                <a:solidFill>
                  <a:srgbClr val="000000"/>
                </a:solidFill>
              </a:defRPr>
            </a:pPr>
            <a:endParaRPr sz="2668">
              <a:solidFill>
                <a:srgbClr val="333333"/>
              </a:solidFill>
            </a:endParaRPr>
          </a:p>
          <a:p>
            <a:pPr marL="315468" lvl="0" indent="-315468" defTabSz="420623">
              <a:defRPr sz="1800">
                <a:solidFill>
                  <a:srgbClr val="000000"/>
                </a:solidFill>
              </a:defRPr>
            </a:pPr>
            <a:r>
              <a:rPr sz="2668">
                <a:solidFill>
                  <a:srgbClr val="333333"/>
                </a:solidFill>
              </a:rPr>
              <a:t>Employment</a:t>
            </a:r>
          </a:p>
          <a:p>
            <a:pPr marL="315468" lvl="0" indent="-315468" defTabSz="420623">
              <a:defRPr sz="1800">
                <a:solidFill>
                  <a:srgbClr val="000000"/>
                </a:solidFill>
              </a:defRPr>
            </a:pPr>
            <a:endParaRPr sz="2668">
              <a:solidFill>
                <a:srgbClr val="333333"/>
              </a:solidFill>
            </a:endParaRPr>
          </a:p>
          <a:p>
            <a:pPr marL="315468" lvl="0" indent="-315468" defTabSz="420623">
              <a:defRPr sz="1800">
                <a:solidFill>
                  <a:srgbClr val="000000"/>
                </a:solidFill>
              </a:defRPr>
            </a:pPr>
            <a:r>
              <a:rPr sz="2668">
                <a:solidFill>
                  <a:srgbClr val="333333"/>
                </a:solidFill>
              </a:rPr>
              <a:t>Legal Autonomy and Supported Decisionmaking</a:t>
            </a:r>
          </a:p>
        </p:txBody>
      </p:sp>
      <p:sp>
        <p:nvSpPr>
          <p:cNvPr id="397" name="Shape 397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t>27</a:t>
            </a:fld>
            <a:endParaRPr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9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/>
          </p:cNvSpPr>
          <p:nvPr>
            <p:ph type="title"/>
          </p:nvPr>
        </p:nvSpPr>
        <p:spPr>
          <a:xfrm>
            <a:off x="457200" y="115960"/>
            <a:ext cx="8229600" cy="1460357"/>
          </a:xfrm>
          <a:prstGeom prst="rect">
            <a:avLst/>
          </a:prstGeom>
        </p:spPr>
        <p:txBody>
          <a:bodyPr lIns="0" tIns="0" rIns="0" bIns="0"/>
          <a:lstStyle>
            <a:lvl1pPr defTabSz="457200">
              <a:defRPr sz="44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B06100"/>
                </a:solidFill>
              </a:rPr>
              <a:t>Research</a:t>
            </a:r>
          </a:p>
        </p:txBody>
      </p:sp>
      <p:sp>
        <p:nvSpPr>
          <p:cNvPr id="400" name="Shape 400"/>
          <p:cNvSpPr>
            <a:spLocks noGrp="1"/>
          </p:cNvSpPr>
          <p:nvPr>
            <p:ph type="body" idx="1"/>
          </p:nvPr>
        </p:nvSpPr>
        <p:spPr>
          <a:xfrm>
            <a:off x="1013012" y="1296915"/>
            <a:ext cx="7117976" cy="5281685"/>
          </a:xfrm>
          <a:prstGeom prst="rect">
            <a:avLst/>
          </a:prstGeom>
        </p:spPr>
        <p:txBody>
          <a:bodyPr lIns="0" tIns="0" rIns="0" bIns="0"/>
          <a:lstStyle/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333333"/>
                </a:solidFill>
              </a:rPr>
              <a:t>Significant disparities in autism research funding allocation</a:t>
            </a:r>
          </a:p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sz="2900">
              <a:solidFill>
                <a:srgbClr val="333333"/>
              </a:solidFill>
            </a:endParaRPr>
          </a:p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333333"/>
                </a:solidFill>
              </a:rPr>
              <a:t>In 2010, of NIH’s $217M in Autism Research, only 1.5% went towards adults and only 2.45% towards services research</a:t>
            </a:r>
          </a:p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sz="2900">
              <a:solidFill>
                <a:srgbClr val="333333"/>
              </a:solidFill>
            </a:endParaRPr>
          </a:p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333333"/>
                </a:solidFill>
              </a:rPr>
              <a:t>Need for Participatory Action Research models</a:t>
            </a:r>
          </a:p>
        </p:txBody>
      </p:sp>
      <p:sp>
        <p:nvSpPr>
          <p:cNvPr id="401" name="Shape 401"/>
          <p:cNvSpPr>
            <a:spLocks noGrp="1"/>
          </p:cNvSpPr>
          <p:nvPr>
            <p:ph type="sldNum" sz="quarter" idx="4294967295"/>
          </p:nvPr>
        </p:nvSpPr>
        <p:spPr>
          <a:xfrm>
            <a:off x="7776881" y="6440787"/>
            <a:ext cx="909919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t>28</a:t>
            </a:fld>
            <a:endParaRPr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7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/>
          </p:cNvSpPr>
          <p:nvPr>
            <p:ph type="title"/>
          </p:nvPr>
        </p:nvSpPr>
        <p:spPr>
          <a:xfrm>
            <a:off x="57348" y="115960"/>
            <a:ext cx="9029304" cy="1460357"/>
          </a:xfrm>
          <a:prstGeom prst="rect">
            <a:avLst/>
          </a:prstGeom>
        </p:spPr>
        <p:txBody>
          <a:bodyPr lIns="0" tIns="0" rIns="0" bIns="0"/>
          <a:lstStyle>
            <a:lvl1pPr defTabSz="457200">
              <a:defRPr sz="44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B06100"/>
                </a:solidFill>
              </a:rPr>
              <a:t>Long Term Services and Supports</a:t>
            </a:r>
          </a:p>
        </p:txBody>
      </p:sp>
      <p:sp>
        <p:nvSpPr>
          <p:cNvPr id="404" name="Shape 404"/>
          <p:cNvSpPr>
            <a:spLocks noGrp="1"/>
          </p:cNvSpPr>
          <p:nvPr>
            <p:ph type="body" idx="1"/>
          </p:nvPr>
        </p:nvSpPr>
        <p:spPr>
          <a:xfrm>
            <a:off x="1013012" y="1296915"/>
            <a:ext cx="7117976" cy="5281685"/>
          </a:xfrm>
          <a:prstGeom prst="rect">
            <a:avLst/>
          </a:prstGeom>
        </p:spPr>
        <p:txBody>
          <a:bodyPr lIns="0" tIns="0" rIns="0" bIns="0"/>
          <a:lstStyle/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333333"/>
                </a:solidFill>
              </a:rPr>
              <a:t>CMS HCBS Settings Rule</a:t>
            </a:r>
          </a:p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sz="2900">
              <a:solidFill>
                <a:srgbClr val="333333"/>
              </a:solidFill>
            </a:endParaRPr>
          </a:p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333333"/>
                </a:solidFill>
              </a:rPr>
              <a:t>Significant Gap for Autistic people who do not meet institutional LoC</a:t>
            </a:r>
          </a:p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sz="2900">
              <a:solidFill>
                <a:srgbClr val="333333"/>
              </a:solidFill>
            </a:endParaRPr>
          </a:p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333333"/>
                </a:solidFill>
              </a:rPr>
              <a:t>Emerging use of state 1915i state plan authority to meet need for this population</a:t>
            </a:r>
          </a:p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sz="2900">
              <a:solidFill>
                <a:srgbClr val="333333"/>
              </a:solidFill>
            </a:endParaRPr>
          </a:p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333333"/>
                </a:solidFill>
              </a:rPr>
              <a:t>Family Support</a:t>
            </a:r>
          </a:p>
        </p:txBody>
      </p:sp>
      <p:sp>
        <p:nvSpPr>
          <p:cNvPr id="405" name="Shape 405"/>
          <p:cNvSpPr>
            <a:spLocks noGrp="1"/>
          </p:cNvSpPr>
          <p:nvPr>
            <p:ph type="sldNum" sz="quarter" idx="4294967295"/>
          </p:nvPr>
        </p:nvSpPr>
        <p:spPr>
          <a:xfrm>
            <a:off x="7776881" y="6440787"/>
            <a:ext cx="909919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t>29</a:t>
            </a:fld>
            <a:endParaRPr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1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Autism in the USA</a:t>
            </a:r>
          </a:p>
          <a:p>
            <a:pPr lvl="2"/>
            <a:r>
              <a:rPr lang="en-US" dirty="0"/>
              <a:t>Prevalence/Characteristics</a:t>
            </a:r>
          </a:p>
          <a:p>
            <a:pPr lvl="2"/>
            <a:r>
              <a:rPr lang="en-US" dirty="0"/>
              <a:t>Services and Supports</a:t>
            </a:r>
          </a:p>
          <a:p>
            <a:pPr lvl="2"/>
            <a:r>
              <a:rPr lang="en-US" dirty="0"/>
              <a:t>Differential outcomes</a:t>
            </a:r>
          </a:p>
          <a:p>
            <a:pPr lvl="1"/>
            <a:r>
              <a:rPr lang="en-US" dirty="0"/>
              <a:t>What is National Core Indicators?</a:t>
            </a:r>
          </a:p>
          <a:p>
            <a:r>
              <a:rPr lang="en-US" dirty="0"/>
              <a:t>What do NCI data show about outcomes for autistic adults?</a:t>
            </a:r>
          </a:p>
          <a:p>
            <a:r>
              <a:rPr lang="en-US" dirty="0"/>
              <a:t>Policy Recommendations</a:t>
            </a:r>
          </a:p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38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57348" y="115960"/>
            <a:ext cx="9029304" cy="1460357"/>
          </a:xfrm>
          <a:prstGeom prst="rect">
            <a:avLst/>
          </a:prstGeom>
        </p:spPr>
        <p:txBody>
          <a:bodyPr lIns="0" tIns="0" rIns="0" bIns="0"/>
          <a:lstStyle>
            <a:lvl1pPr defTabSz="457200">
              <a:defRPr sz="44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B06100"/>
                </a:solidFill>
              </a:rPr>
              <a:t>Housing</a:t>
            </a:r>
          </a:p>
        </p:txBody>
      </p:sp>
      <p:sp>
        <p:nvSpPr>
          <p:cNvPr id="408" name="Shape 408"/>
          <p:cNvSpPr>
            <a:spLocks noGrp="1"/>
          </p:cNvSpPr>
          <p:nvPr>
            <p:ph type="body" idx="1"/>
          </p:nvPr>
        </p:nvSpPr>
        <p:spPr>
          <a:xfrm>
            <a:off x="1013012" y="1296915"/>
            <a:ext cx="7117976" cy="5281685"/>
          </a:xfrm>
          <a:prstGeom prst="rect">
            <a:avLst/>
          </a:prstGeom>
        </p:spPr>
        <p:txBody>
          <a:bodyPr lIns="0" tIns="0" rIns="0" bIns="0"/>
          <a:lstStyle/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333333"/>
                </a:solidFill>
              </a:rPr>
              <a:t>Settings rule encouraging a shift towards supported living, shared living models;</a:t>
            </a:r>
          </a:p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sz="2900">
              <a:solidFill>
                <a:srgbClr val="333333"/>
              </a:solidFill>
            </a:endParaRPr>
          </a:p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333333"/>
                </a:solidFill>
              </a:rPr>
              <a:t>States need to establish rental subsidy programs to make supported living viable;</a:t>
            </a:r>
          </a:p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sz="2900">
              <a:solidFill>
                <a:srgbClr val="333333"/>
              </a:solidFill>
            </a:endParaRPr>
          </a:p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333333"/>
                </a:solidFill>
              </a:rPr>
              <a:t>Congregate models frequently replicate the dynamics of an institution;</a:t>
            </a:r>
          </a:p>
        </p:txBody>
      </p:sp>
      <p:sp>
        <p:nvSpPr>
          <p:cNvPr id="409" name="Shape 409"/>
          <p:cNvSpPr>
            <a:spLocks noGrp="1"/>
          </p:cNvSpPr>
          <p:nvPr>
            <p:ph type="sldNum" sz="quarter" idx="4294967295"/>
          </p:nvPr>
        </p:nvSpPr>
        <p:spPr>
          <a:xfrm>
            <a:off x="7776881" y="6440787"/>
            <a:ext cx="909919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t>30</a:t>
            </a:fld>
            <a:endParaRPr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/>
          </p:cNvSpPr>
          <p:nvPr>
            <p:ph type="title"/>
          </p:nvPr>
        </p:nvSpPr>
        <p:spPr>
          <a:xfrm>
            <a:off x="57348" y="115960"/>
            <a:ext cx="9029304" cy="1460357"/>
          </a:xfrm>
          <a:prstGeom prst="rect">
            <a:avLst/>
          </a:prstGeom>
        </p:spPr>
        <p:txBody>
          <a:bodyPr lIns="0" tIns="0" rIns="0" bIns="0"/>
          <a:lstStyle>
            <a:lvl1pPr defTabSz="457200">
              <a:defRPr sz="44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B06100"/>
                </a:solidFill>
              </a:rPr>
              <a:t>Employment</a:t>
            </a:r>
          </a:p>
        </p:txBody>
      </p:sp>
      <p:sp>
        <p:nvSpPr>
          <p:cNvPr id="412" name="Shape 412"/>
          <p:cNvSpPr>
            <a:spLocks noGrp="1"/>
          </p:cNvSpPr>
          <p:nvPr>
            <p:ph type="body" idx="1"/>
          </p:nvPr>
        </p:nvSpPr>
        <p:spPr>
          <a:xfrm>
            <a:off x="1013012" y="1157215"/>
            <a:ext cx="7117976" cy="5281685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333333"/>
                </a:solidFill>
              </a:rPr>
              <a:t>Five states (VT, MA, OR, RI, NY) have or are committing to phasing out sheltered work;</a:t>
            </a:r>
          </a:p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sz="2900">
              <a:solidFill>
                <a:srgbClr val="333333"/>
              </a:solidFill>
            </a:endParaRPr>
          </a:p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333333"/>
                </a:solidFill>
              </a:rPr>
              <a:t>Growing </a:t>
            </a:r>
            <a:r>
              <a:rPr sz="2900" i="1">
                <a:solidFill>
                  <a:srgbClr val="333333"/>
                </a:solidFill>
              </a:rPr>
              <a:t>Olmstead</a:t>
            </a:r>
            <a:r>
              <a:rPr sz="2900">
                <a:solidFill>
                  <a:srgbClr val="333333"/>
                </a:solidFill>
              </a:rPr>
              <a:t> litigation around integrated employment;</a:t>
            </a:r>
          </a:p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sz="2900">
              <a:solidFill>
                <a:srgbClr val="333333"/>
              </a:solidFill>
            </a:endParaRPr>
          </a:p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333333"/>
                </a:solidFill>
              </a:rPr>
              <a:t>Integrated Day Services often key to the employment discussion;</a:t>
            </a:r>
          </a:p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sz="2900">
              <a:solidFill>
                <a:srgbClr val="333333"/>
              </a:solidFill>
            </a:endParaRPr>
          </a:p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333333"/>
                </a:solidFill>
              </a:rPr>
              <a:t>S. 1604, the Transition to Independence Act</a:t>
            </a:r>
          </a:p>
        </p:txBody>
      </p:sp>
      <p:sp>
        <p:nvSpPr>
          <p:cNvPr id="413" name="Shape 413"/>
          <p:cNvSpPr>
            <a:spLocks noGrp="1"/>
          </p:cNvSpPr>
          <p:nvPr>
            <p:ph type="sldNum" sz="quarter" idx="4294967295"/>
          </p:nvPr>
        </p:nvSpPr>
        <p:spPr>
          <a:xfrm>
            <a:off x="7776881" y="6440787"/>
            <a:ext cx="909919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t>31</a:t>
            </a:fld>
            <a:endParaRPr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5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/>
          </p:cNvSpPr>
          <p:nvPr>
            <p:ph type="title"/>
          </p:nvPr>
        </p:nvSpPr>
        <p:spPr>
          <a:xfrm>
            <a:off x="57348" y="115960"/>
            <a:ext cx="9029304" cy="1460357"/>
          </a:xfrm>
          <a:prstGeom prst="rect">
            <a:avLst/>
          </a:prstGeom>
        </p:spPr>
        <p:txBody>
          <a:bodyPr lIns="0" tIns="0" rIns="0" bIns="0"/>
          <a:lstStyle>
            <a:lvl1pPr defTabSz="457200">
              <a:defRPr sz="44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B06100"/>
                </a:solidFill>
              </a:rPr>
              <a:t>Legal Autonomy and SDM</a:t>
            </a:r>
          </a:p>
        </p:txBody>
      </p:sp>
      <p:sp>
        <p:nvSpPr>
          <p:cNvPr id="416" name="Shape 416"/>
          <p:cNvSpPr>
            <a:spLocks noGrp="1"/>
          </p:cNvSpPr>
          <p:nvPr>
            <p:ph type="body" idx="1"/>
          </p:nvPr>
        </p:nvSpPr>
        <p:spPr>
          <a:xfrm>
            <a:off x="1013012" y="1157215"/>
            <a:ext cx="7117976" cy="5281685"/>
          </a:xfrm>
          <a:prstGeom prst="rect">
            <a:avLst/>
          </a:prstGeom>
        </p:spPr>
        <p:txBody>
          <a:bodyPr lIns="0" tIns="0" rIns="0" bIns="0"/>
          <a:lstStyle/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333333"/>
                </a:solidFill>
              </a:rPr>
              <a:t>Article 12 of the UN CRPD</a:t>
            </a:r>
          </a:p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sz="2900">
              <a:solidFill>
                <a:srgbClr val="333333"/>
              </a:solidFill>
            </a:endParaRPr>
          </a:p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333333"/>
                </a:solidFill>
              </a:rPr>
              <a:t>Texas recently became first state to adopt SDM Law;</a:t>
            </a:r>
          </a:p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sz="2900">
              <a:solidFill>
                <a:srgbClr val="333333"/>
              </a:solidFill>
            </a:endParaRPr>
          </a:p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333333"/>
                </a:solidFill>
              </a:rPr>
              <a:t>ASAN Model Legislation on Healthcare Supported Decision-Making</a:t>
            </a:r>
          </a:p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sz="2900">
              <a:solidFill>
                <a:srgbClr val="333333"/>
              </a:solidFill>
            </a:endParaRPr>
          </a:p>
          <a:p>
            <a:pPr marL="342900" lvl="0" indent="-342900" defTabSz="4572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333333"/>
                </a:solidFill>
              </a:rPr>
              <a:t>Liability issues remain to be sorted out, especially in financial and healthcare SDM</a:t>
            </a:r>
          </a:p>
        </p:txBody>
      </p:sp>
      <p:sp>
        <p:nvSpPr>
          <p:cNvPr id="417" name="Shape 417"/>
          <p:cNvSpPr>
            <a:spLocks noGrp="1"/>
          </p:cNvSpPr>
          <p:nvPr>
            <p:ph type="sldNum" sz="quarter" idx="4294967295"/>
          </p:nvPr>
        </p:nvSpPr>
        <p:spPr>
          <a:xfrm>
            <a:off x="7776881" y="6440787"/>
            <a:ext cx="909919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t>32</a:t>
            </a:fld>
            <a:endParaRPr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5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image2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4339" y="1718833"/>
            <a:ext cx="7235688" cy="4788111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Shape 420"/>
          <p:cNvSpPr/>
          <p:nvPr/>
        </p:nvSpPr>
        <p:spPr>
          <a:xfrm>
            <a:off x="3945835" y="178904"/>
            <a:ext cx="2206488" cy="179898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1" name="Shape 421"/>
          <p:cNvSpPr/>
          <p:nvPr/>
        </p:nvSpPr>
        <p:spPr>
          <a:xfrm>
            <a:off x="3945835" y="724451"/>
            <a:ext cx="2247936" cy="76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 sz="2400" b="1">
                <a:solidFill>
                  <a:srgbClr val="333333"/>
                </a:solidFill>
              </a:rPr>
              <a:t>What did they</a:t>
            </a:r>
            <a:br>
              <a:rPr sz="2400" b="1">
                <a:solidFill>
                  <a:srgbClr val="333333"/>
                </a:solidFill>
              </a:rPr>
            </a:br>
            <a:r>
              <a:rPr sz="2400" b="1">
                <a:solidFill>
                  <a:srgbClr val="333333"/>
                </a:solidFill>
              </a:rPr>
              <a:t>say?</a:t>
            </a:r>
          </a:p>
        </p:txBody>
      </p:sp>
    </p:spTree>
    <p:extLst>
      <p:ext uri="{BB962C8B-B14F-4D97-AF65-F5344CB8AC3E}">
        <p14:creationId xmlns:p14="http://schemas.microsoft.com/office/powerpoint/2010/main" val="21901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Know About People with Autism?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622" y="317310"/>
            <a:ext cx="3353091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0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Autism Spectrum Disorder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Prevalence estimates of ASD are rising</a:t>
            </a:r>
          </a:p>
          <a:p>
            <a:pPr lvl="1"/>
            <a:r>
              <a:rPr lang="en-US" dirty="0"/>
              <a:t>Autistic people represent higher percentage of population than previously recognized. </a:t>
            </a:r>
          </a:p>
          <a:p>
            <a:r>
              <a:rPr lang="en-US" dirty="0"/>
              <a:t>Proportion of Autistic people with co-occurring intellectual disabilities (ID), by some estimate, is as high as 60% </a:t>
            </a:r>
          </a:p>
          <a:p>
            <a:pPr lvl="1"/>
            <a:r>
              <a:rPr lang="en-US" dirty="0"/>
              <a:t>However, some question the applicability of standardized tests for </a:t>
            </a:r>
            <a:r>
              <a:rPr lang="en-US" dirty="0" smtClean="0"/>
              <a:t>people with </a:t>
            </a:r>
            <a:r>
              <a:rPr lang="en-US" dirty="0"/>
              <a:t>ASD. </a:t>
            </a:r>
          </a:p>
        </p:txBody>
      </p:sp>
      <p:pic>
        <p:nvPicPr>
          <p:cNvPr id="6" name="image10.jpg" descr="https://encrypted-tbn2.gstatic.com/images?q=tbn:ANd9GcS58GadllhhN8uaujKLllBqtfko5X-FFX36BZBoIkinM9UxLguY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68095" y="4279862"/>
            <a:ext cx="3418705" cy="19208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599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Autism and State I/DD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Service </a:t>
            </a:r>
            <a:r>
              <a:rPr lang="en-US" dirty="0"/>
              <a:t>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some states, Autistic people are eligible for ID/DD services. </a:t>
            </a:r>
          </a:p>
          <a:p>
            <a:pPr lvl="1"/>
            <a:r>
              <a:rPr lang="en-US" dirty="0"/>
              <a:t>Often due to concomitant ID diagnosis, functional limitations, and/or state eligibility criteria that goes beyond ID</a:t>
            </a:r>
          </a:p>
          <a:p>
            <a:pPr lvl="1"/>
            <a:r>
              <a:rPr lang="en-US" dirty="0"/>
              <a:t>Recently, some states adopting “autism waivers.”</a:t>
            </a:r>
          </a:p>
          <a:p>
            <a:r>
              <a:rPr lang="en-US" dirty="0"/>
              <a:t>However, the number of individuals enrolled is small.  </a:t>
            </a:r>
          </a:p>
          <a:p>
            <a:pPr lvl="1"/>
            <a:r>
              <a:rPr lang="en-US" dirty="0"/>
              <a:t>Hewitt et al. (2012) estimated that only 8.1% of the individuals receiving public I/DD services have been assigned an ASD diagnosis.</a:t>
            </a:r>
          </a:p>
        </p:txBody>
      </p:sp>
      <p:pic>
        <p:nvPicPr>
          <p:cNvPr id="6" name="image11.jpg" descr="https://encrypted-tbn1.gstatic.com/images?q=tbn:ANd9GcQJvSmePcg9z290dqicyWJptLdQOX4K9rjlD4GtBeUclWwGg7CAj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2934" y="0"/>
            <a:ext cx="2278163" cy="13843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35939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Autism and State I/DD Service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DSM-5 eliminated the separate categories of autism disorder including pervasive developmental disorder, Asperger's syndrome, childhood disintegrative disorder and autistic disorder.  Instead there will be one diagnostic category for the autism spectrum.  </a:t>
            </a:r>
          </a:p>
          <a:p>
            <a:r>
              <a:rPr lang="en-US" sz="2000" dirty="0"/>
              <a:t>To be classified on the spectrum, individuals must show deficits in  social communication impairment,  and restricted interests/repetitive behaviors</a:t>
            </a:r>
          </a:p>
          <a:p>
            <a:r>
              <a:rPr lang="en-US" sz="2000" dirty="0"/>
              <a:t>These changes may result in increased access to services for those who may have met the functional eligibility criteria for waiver services but have been excluded because of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their </a:t>
            </a:r>
            <a:r>
              <a:rPr lang="en-US" sz="2000" dirty="0"/>
              <a:t>presenting diagnosis</a:t>
            </a:r>
          </a:p>
        </p:txBody>
      </p:sp>
      <p:pic>
        <p:nvPicPr>
          <p:cNvPr id="4" name="image12.jpg" descr="http://cmsimg.indystar.com/apps/pbcsi.dll/bilde?Site=BG&amp;Date=20100418&amp;Category=BUSINESS&amp;ArtNo=4180309&amp;Ref=AR&amp;MaxW=640&amp;Border=0&amp;q=80&amp;Insights-Consulti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8756" y="4678127"/>
            <a:ext cx="2599260" cy="19210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3772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Sweeping Changes </a:t>
            </a:r>
            <a:r>
              <a:rPr lang="en-US" sz="3200" dirty="0" smtClean="0"/>
              <a:t>Over </a:t>
            </a:r>
            <a:r>
              <a:rPr lang="en-US" sz="3200" dirty="0"/>
              <a:t>Past Several Decades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Developmental Disabilities Assistance and Bill of Rights Act</a:t>
            </a:r>
          </a:p>
          <a:p>
            <a:r>
              <a:rPr lang="en-US" dirty="0"/>
              <a:t>Americans with Disabilities Act (ADA)</a:t>
            </a:r>
          </a:p>
          <a:p>
            <a:r>
              <a:rPr lang="en-US" dirty="0"/>
              <a:t>Individuals with Disabilities Education Act (IDEA)</a:t>
            </a:r>
          </a:p>
          <a:p>
            <a:r>
              <a:rPr lang="en-US" dirty="0"/>
              <a:t>Rehabilitation Act of 1973......</a:t>
            </a:r>
          </a:p>
          <a:p>
            <a:r>
              <a:rPr lang="en-US" dirty="0"/>
              <a:t>Led to growth of community-based settings for people with disabilities </a:t>
            </a:r>
          </a:p>
          <a:p>
            <a:pPr lvl="1"/>
            <a:r>
              <a:rPr lang="en-US" dirty="0"/>
              <a:t>Goal:  aim to encourage “full inclusion and integration in the economic, </a:t>
            </a:r>
            <a:r>
              <a:rPr lang="en-US" dirty="0" smtClean="0"/>
              <a:t>political, social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smtClean="0"/>
              <a:t>cultural </a:t>
            </a:r>
            <a:r>
              <a:rPr lang="en-US" dirty="0"/>
              <a:t>and educational</a:t>
            </a:r>
            <a:br>
              <a:rPr lang="en-US" dirty="0"/>
            </a:br>
            <a:r>
              <a:rPr lang="en-US" dirty="0"/>
              <a:t>mainstream of American society”</a:t>
            </a:r>
          </a:p>
          <a:p>
            <a:endParaRPr lang="en-US" dirty="0"/>
          </a:p>
        </p:txBody>
      </p:sp>
      <p:pic>
        <p:nvPicPr>
          <p:cNvPr id="4" name="image13.jpeg" descr="https://pbs.twimg.com/media/CFnL5BKUkAAjdU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2487" y="4572000"/>
            <a:ext cx="2432355" cy="16215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1504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Autistic Individuals Lag Behind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Autistic people do not appear to have benefited to the same extent as those without autism. Research has shown:</a:t>
            </a:r>
          </a:p>
          <a:p>
            <a:pPr lvl="1"/>
            <a:r>
              <a:rPr lang="en-US" dirty="0"/>
              <a:t>Poorer adult life outcomes in areas such as:</a:t>
            </a:r>
          </a:p>
          <a:p>
            <a:pPr lvl="2"/>
            <a:r>
              <a:rPr lang="en-US" dirty="0"/>
              <a:t>Independent living</a:t>
            </a:r>
          </a:p>
          <a:p>
            <a:pPr lvl="2"/>
            <a:r>
              <a:rPr lang="en-US" dirty="0"/>
              <a:t>Community inclusion</a:t>
            </a:r>
          </a:p>
          <a:p>
            <a:pPr lvl="1"/>
            <a:r>
              <a:rPr lang="en-US" dirty="0"/>
              <a:t>Teens with ASD fared worse than other students with intellectual disabilities. </a:t>
            </a:r>
          </a:p>
          <a:p>
            <a:pPr lvl="2"/>
            <a:r>
              <a:rPr lang="en-US" dirty="0"/>
              <a:t>physical well-being, social support and psychological </a:t>
            </a:r>
            <a:r>
              <a:rPr lang="en-US" dirty="0" smtClean="0"/>
              <a:t>well-being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3055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National Core Indicators 2">
      <a:dk1>
        <a:srgbClr val="333333"/>
      </a:dk1>
      <a:lt1>
        <a:sysClr val="window" lastClr="FFFFFF"/>
      </a:lt1>
      <a:dk2>
        <a:srgbClr val="178EA3"/>
      </a:dk2>
      <a:lt2>
        <a:srgbClr val="E0B559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49800"/>
      </a:hlink>
      <a:folHlink>
        <a:srgbClr val="BD7E0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1236</Words>
  <Application>Microsoft Office PowerPoint</Application>
  <PresentationFormat>On-screen Show (4:3)</PresentationFormat>
  <Paragraphs>171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</vt:lpstr>
      <vt:lpstr>Wingdings</vt:lpstr>
      <vt:lpstr>Theme1</vt:lpstr>
      <vt:lpstr>Outcomes For Adults On The  Autism Spectrum Receiving Services In 31 States:  Putting The Research In Context</vt:lpstr>
      <vt:lpstr>Terminology Preferences</vt:lpstr>
      <vt:lpstr>Overview</vt:lpstr>
      <vt:lpstr>What Do We Know About People with Autism?</vt:lpstr>
      <vt:lpstr>Autism Spectrum Disorder</vt:lpstr>
      <vt:lpstr>Autism and State I/DD  Service Systems</vt:lpstr>
      <vt:lpstr>Autism and State I/DD Service Systems</vt:lpstr>
      <vt:lpstr>Sweeping Changes Over Past Several Decades</vt:lpstr>
      <vt:lpstr>Autistic Individuals Lag Behind</vt:lpstr>
      <vt:lpstr>What do NCI data show regarding outcomes for Autistic adults receiving public services? </vt:lpstr>
      <vt:lpstr>What is NATIONAL CORE INDICATORS (NCI)?</vt:lpstr>
      <vt:lpstr>NCI State Participation 2015-16</vt:lpstr>
      <vt:lpstr>Data Source: Adult Consumer Survey</vt:lpstr>
      <vt:lpstr>Data for This Presentation</vt:lpstr>
      <vt:lpstr>What do NCI data show about Autistic adults receiving state I/DD services?</vt:lpstr>
      <vt:lpstr>Demographics</vt:lpstr>
      <vt:lpstr>Demographics: Age and Residence</vt:lpstr>
      <vt:lpstr>More Individuals with Autism Have a Mental Health Diagnoses</vt:lpstr>
      <vt:lpstr>More Individuals with Autism Have Guardians</vt:lpstr>
      <vt:lpstr>People with Autism Less  Likely to Live in Their  Own Home/Apartment</vt:lpstr>
      <vt:lpstr>Fewer People With ASD Use Words to Speak</vt:lpstr>
      <vt:lpstr>Autistic Adults Are Less Likely to be Employed</vt:lpstr>
      <vt:lpstr>Autistic Adults Are Less Likely to Make Choices About Their Lives</vt:lpstr>
      <vt:lpstr>Autistics Adults  Less Likely to  Have Friends</vt:lpstr>
      <vt:lpstr>Autistics Adults Less  Likely to Have Friends</vt:lpstr>
      <vt:lpstr>What are the Policy Initiatives that Will Enhance Outcomes for Autistic Adults?</vt:lpstr>
      <vt:lpstr>Key Policy Issues</vt:lpstr>
      <vt:lpstr>Research</vt:lpstr>
      <vt:lpstr>Long Term Services and Supports</vt:lpstr>
      <vt:lpstr>Housing</vt:lpstr>
      <vt:lpstr>Employment</vt:lpstr>
      <vt:lpstr>Legal Autonomy and SDM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Changes 2015-16</dc:title>
  <dc:creator>Dorothy Hiersteiner</dc:creator>
  <cp:lastModifiedBy>Dorothy Hiersteiner</cp:lastModifiedBy>
  <cp:revision>46</cp:revision>
  <dcterms:created xsi:type="dcterms:W3CDTF">2015-06-10T16:42:29Z</dcterms:created>
  <dcterms:modified xsi:type="dcterms:W3CDTF">2016-03-10T19:43:38Z</dcterms:modified>
</cp:coreProperties>
</file>